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3"/>
  </p:notesMasterIdLst>
  <p:handoutMasterIdLst>
    <p:handoutMasterId r:id="rId64"/>
  </p:handoutMasterIdLst>
  <p:sldIdLst>
    <p:sldId id="256" r:id="rId5"/>
    <p:sldId id="258" r:id="rId6"/>
    <p:sldId id="257" r:id="rId7"/>
    <p:sldId id="362" r:id="rId8"/>
    <p:sldId id="261" r:id="rId9"/>
    <p:sldId id="264" r:id="rId10"/>
    <p:sldId id="309" r:id="rId11"/>
    <p:sldId id="262" r:id="rId12"/>
    <p:sldId id="263" r:id="rId13"/>
    <p:sldId id="266" r:id="rId14"/>
    <p:sldId id="268" r:id="rId15"/>
    <p:sldId id="269" r:id="rId16"/>
    <p:sldId id="274" r:id="rId17"/>
    <p:sldId id="347" r:id="rId18"/>
    <p:sldId id="270" r:id="rId19"/>
    <p:sldId id="271" r:id="rId20"/>
    <p:sldId id="272" r:id="rId21"/>
    <p:sldId id="339" r:id="rId22"/>
    <p:sldId id="276" r:id="rId23"/>
    <p:sldId id="279" r:id="rId24"/>
    <p:sldId id="278" r:id="rId25"/>
    <p:sldId id="280" r:id="rId26"/>
    <p:sldId id="328" r:id="rId27"/>
    <p:sldId id="315" r:id="rId28"/>
    <p:sldId id="283" r:id="rId29"/>
    <p:sldId id="265" r:id="rId30"/>
    <p:sldId id="332" r:id="rId31"/>
    <p:sldId id="284" r:id="rId32"/>
    <p:sldId id="318" r:id="rId33"/>
    <p:sldId id="348" r:id="rId34"/>
    <p:sldId id="335" r:id="rId35"/>
    <p:sldId id="336" r:id="rId36"/>
    <p:sldId id="286" r:id="rId37"/>
    <p:sldId id="306" r:id="rId38"/>
    <p:sldId id="333" r:id="rId39"/>
    <p:sldId id="343" r:id="rId40"/>
    <p:sldId id="345" r:id="rId41"/>
    <p:sldId id="321" r:id="rId42"/>
    <p:sldId id="322" r:id="rId43"/>
    <p:sldId id="361" r:id="rId44"/>
    <p:sldId id="323" r:id="rId45"/>
    <p:sldId id="273" r:id="rId46"/>
    <p:sldId id="341" r:id="rId47"/>
    <p:sldId id="275" r:id="rId48"/>
    <p:sldId id="354" r:id="rId49"/>
    <p:sldId id="355" r:id="rId50"/>
    <p:sldId id="356" r:id="rId51"/>
    <p:sldId id="357" r:id="rId52"/>
    <p:sldId id="358" r:id="rId53"/>
    <p:sldId id="359" r:id="rId54"/>
    <p:sldId id="360" r:id="rId55"/>
    <p:sldId id="287" r:id="rId56"/>
    <p:sldId id="325" r:id="rId57"/>
    <p:sldId id="350" r:id="rId58"/>
    <p:sldId id="349" r:id="rId59"/>
    <p:sldId id="352" r:id="rId60"/>
    <p:sldId id="353" r:id="rId61"/>
    <p:sldId id="308" r:id="rId62"/>
  </p:sldIdLst>
  <p:sldSz cx="12192000" cy="6858000"/>
  <p:notesSz cx="1190625"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7981"/>
    <a:srgbClr val="529FA8"/>
    <a:srgbClr val="6CB9C3"/>
    <a:srgbClr val="E8F9FB"/>
    <a:srgbClr val="C9F0F4"/>
    <a:srgbClr val="B2EAEF"/>
    <a:srgbClr val="93DF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618EA4-252E-4223-8E6B-8767FED59B0A}" v="5" dt="2022-05-27T09:59:46.328"/>
    <p1510:client id="{B87D4D7E-BD38-B14A-B037-724597544361}" v="204" dt="2022-05-27T09:48:33.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F39989-EFCA-7744-967C-A67F3D8E5E57}"/>
              </a:ext>
            </a:extLst>
          </p:cNvPr>
          <p:cNvSpPr>
            <a:spLocks noGrp="1"/>
          </p:cNvSpPr>
          <p:nvPr>
            <p:ph type="hdr" sz="quarter"/>
          </p:nvPr>
        </p:nvSpPr>
        <p:spPr>
          <a:xfrm>
            <a:off x="0" y="6"/>
            <a:ext cx="515938" cy="2642619"/>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7699070-7CF3-C244-BE25-3F679CCE44FA}"/>
              </a:ext>
            </a:extLst>
          </p:cNvPr>
          <p:cNvSpPr>
            <a:spLocks noGrp="1"/>
          </p:cNvSpPr>
          <p:nvPr>
            <p:ph type="dt" sz="quarter" idx="1"/>
          </p:nvPr>
        </p:nvSpPr>
        <p:spPr>
          <a:xfrm>
            <a:off x="674412" y="6"/>
            <a:ext cx="515938" cy="2642619"/>
          </a:xfrm>
          <a:prstGeom prst="rect">
            <a:avLst/>
          </a:prstGeom>
        </p:spPr>
        <p:txBody>
          <a:bodyPr vert="horz" lIns="91440" tIns="45720" rIns="91440" bIns="45720" rtlCol="0"/>
          <a:lstStyle>
            <a:lvl1pPr algn="r">
              <a:defRPr sz="1200"/>
            </a:lvl1pPr>
          </a:lstStyle>
          <a:p>
            <a:fld id="{E1FC36C4-C514-CB44-A607-3FD5C9A7B906}" type="datetimeFigureOut">
              <a:rPr lang="en-US" smtClean="0"/>
              <a:t>5/27/2022</a:t>
            </a:fld>
            <a:endParaRPr lang="en-US"/>
          </a:p>
        </p:txBody>
      </p:sp>
      <p:sp>
        <p:nvSpPr>
          <p:cNvPr id="4" name="Footer Placeholder 3">
            <a:extLst>
              <a:ext uri="{FF2B5EF4-FFF2-40B4-BE49-F238E27FC236}">
                <a16:creationId xmlns:a16="http://schemas.microsoft.com/office/drawing/2014/main" id="{EC6EE220-3FB7-7C40-AC9F-F48B2FEA835C}"/>
              </a:ext>
            </a:extLst>
          </p:cNvPr>
          <p:cNvSpPr>
            <a:spLocks noGrp="1"/>
          </p:cNvSpPr>
          <p:nvPr>
            <p:ph type="ftr" sz="quarter" idx="2"/>
          </p:nvPr>
        </p:nvSpPr>
        <p:spPr>
          <a:xfrm>
            <a:off x="0" y="50026830"/>
            <a:ext cx="515938" cy="264261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9714EA6-3DE0-6E48-B97D-F9673BD08D0A}"/>
              </a:ext>
            </a:extLst>
          </p:cNvPr>
          <p:cNvSpPr>
            <a:spLocks noGrp="1"/>
          </p:cNvSpPr>
          <p:nvPr>
            <p:ph type="sldNum" sz="quarter" idx="3"/>
          </p:nvPr>
        </p:nvSpPr>
        <p:spPr>
          <a:xfrm>
            <a:off x="674412" y="50026830"/>
            <a:ext cx="515938" cy="2642613"/>
          </a:xfrm>
          <a:prstGeom prst="rect">
            <a:avLst/>
          </a:prstGeom>
        </p:spPr>
        <p:txBody>
          <a:bodyPr vert="horz" lIns="91440" tIns="45720" rIns="91440" bIns="45720" rtlCol="0" anchor="b"/>
          <a:lstStyle>
            <a:lvl1pPr algn="r">
              <a:defRPr sz="1200"/>
            </a:lvl1pPr>
          </a:lstStyle>
          <a:p>
            <a:fld id="{BC382905-8118-1B4E-8B6E-42559E5BCEA9}" type="slidenum">
              <a:rPr lang="en-US" smtClean="0"/>
              <a:t>‹#›</a:t>
            </a:fld>
            <a:endParaRPr lang="en-US"/>
          </a:p>
        </p:txBody>
      </p:sp>
    </p:spTree>
    <p:extLst>
      <p:ext uri="{BB962C8B-B14F-4D97-AF65-F5344CB8AC3E}">
        <p14:creationId xmlns:p14="http://schemas.microsoft.com/office/powerpoint/2010/main" val="341132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6"/>
            <a:ext cx="515938" cy="264261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74412" y="6"/>
            <a:ext cx="515938" cy="2642619"/>
          </a:xfrm>
          <a:prstGeom prst="rect">
            <a:avLst/>
          </a:prstGeom>
        </p:spPr>
        <p:txBody>
          <a:bodyPr vert="horz" lIns="91440" tIns="45720" rIns="91440" bIns="45720" rtlCol="0"/>
          <a:lstStyle>
            <a:lvl1pPr algn="r">
              <a:defRPr sz="1200"/>
            </a:lvl1pPr>
          </a:lstStyle>
          <a:p>
            <a:fld id="{4E2C56CC-A719-974D-9194-C6058CD5A601}" type="datetimeFigureOut">
              <a:rPr lang="en-US" smtClean="0"/>
              <a:t>5/27/2022</a:t>
            </a:fld>
            <a:endParaRPr lang="en-US"/>
          </a:p>
        </p:txBody>
      </p:sp>
      <p:sp>
        <p:nvSpPr>
          <p:cNvPr id="4" name="Slide Image Placeholder 3"/>
          <p:cNvSpPr>
            <a:spLocks noGrp="1" noRot="1" noChangeAspect="1"/>
          </p:cNvSpPr>
          <p:nvPr>
            <p:ph type="sldImg" idx="2"/>
          </p:nvPr>
        </p:nvSpPr>
        <p:spPr>
          <a:xfrm>
            <a:off x="-15205075" y="6583363"/>
            <a:ext cx="31600775" cy="177768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19063" y="25347165"/>
            <a:ext cx="952500" cy="2073859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50026830"/>
            <a:ext cx="515938" cy="26426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74412" y="50026830"/>
            <a:ext cx="515938" cy="2642613"/>
          </a:xfrm>
          <a:prstGeom prst="rect">
            <a:avLst/>
          </a:prstGeom>
        </p:spPr>
        <p:txBody>
          <a:bodyPr vert="horz" lIns="91440" tIns="45720" rIns="91440" bIns="45720" rtlCol="0" anchor="b"/>
          <a:lstStyle>
            <a:lvl1pPr algn="r">
              <a:defRPr sz="1200"/>
            </a:lvl1pPr>
          </a:lstStyle>
          <a:p>
            <a:fld id="{288F2FB9-A7F1-2D4D-B517-CDECE037ED22}" type="slidenum">
              <a:rPr lang="en-US" smtClean="0"/>
              <a:t>‹#›</a:t>
            </a:fld>
            <a:endParaRPr lang="en-US"/>
          </a:p>
        </p:txBody>
      </p:sp>
    </p:spTree>
    <p:extLst>
      <p:ext uri="{BB962C8B-B14F-4D97-AF65-F5344CB8AC3E}">
        <p14:creationId xmlns:p14="http://schemas.microsoft.com/office/powerpoint/2010/main" val="1208398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anashby.co.uk/2016/08/23/acceptance-testing-what-does-it-mean/"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youtu.be/SBhgteA2szg" TargetMode="External"/><Relationship Id="rId4" Type="http://schemas.openxmlformats.org/officeDocument/2006/relationships/hyperlink" Target="https://www.developsense.com/blog/2010/08/acceptance-tests-lets-change-the-title-too/"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tryqa.com/what-is-a-software-test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webbie.org.uk/" TargetMode="External"/><Relationship Id="rId7" Type="http://schemas.openxmlformats.org/officeDocument/2006/relationships/hyperlink" Target="https://www.theworldsworstwebsiteever.com/"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www.arngren.net/" TargetMode="External"/><Relationship Id="rId5" Type="http://schemas.openxmlformats.org/officeDocument/2006/relationships/hyperlink" Target="https://news.ycombinator.com/" TargetMode="External"/><Relationship Id="rId4" Type="http://schemas.openxmlformats.org/officeDocument/2006/relationships/hyperlink" Target="https://www.calibreaudio.org.uk/"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help.apiary.io/tools/mock-serv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Intros from people who they are and what they do. </a:t>
            </a:r>
          </a:p>
          <a:p>
            <a:endParaRPr lang="en-US"/>
          </a:p>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1</a:t>
            </a:fld>
            <a:endParaRPr lang="en-US"/>
          </a:p>
        </p:txBody>
      </p:sp>
    </p:spTree>
    <p:extLst>
      <p:ext uri="{BB962C8B-B14F-4D97-AF65-F5344CB8AC3E}">
        <p14:creationId xmlns:p14="http://schemas.microsoft.com/office/powerpoint/2010/main" val="917175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When you’re pairing you’ve got one person writing (or driving), the navigator is probably doing this</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Or code reviews</a:t>
            </a:r>
            <a:endParaRPr lang="en-GB" b="0">
              <a:effectLst/>
            </a:endParaRPr>
          </a:p>
          <a:p>
            <a:br>
              <a:rPr lang="en-GB"/>
            </a:br>
            <a:endParaRPr lang="en-US"/>
          </a:p>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10</a:t>
            </a:fld>
            <a:endParaRPr lang="en-US"/>
          </a:p>
        </p:txBody>
      </p:sp>
    </p:spTree>
    <p:extLst>
      <p:ext uri="{BB962C8B-B14F-4D97-AF65-F5344CB8AC3E}">
        <p14:creationId xmlns:p14="http://schemas.microsoft.com/office/powerpoint/2010/main" val="1008630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11</a:t>
            </a:fld>
            <a:endParaRPr lang="en-US"/>
          </a:p>
        </p:txBody>
      </p:sp>
    </p:spTree>
    <p:extLst>
      <p:ext uri="{BB962C8B-B14F-4D97-AF65-F5344CB8AC3E}">
        <p14:creationId xmlns:p14="http://schemas.microsoft.com/office/powerpoint/2010/main" val="261793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TDD/not TDD. It’s easier to write testable code if you write the test first. – Tell people what TDD means </a:t>
            </a:r>
            <a:endParaRPr lang="en-GB" b="0">
              <a:effectLst/>
            </a:endParaRPr>
          </a:p>
          <a:p>
            <a:pPr rtl="0"/>
            <a:r>
              <a:rPr lang="en-GB" sz="1200" b="0" i="0" u="none" strike="noStrike" kern="1200">
                <a:solidFill>
                  <a:schemeClr val="tx1"/>
                </a:solidFill>
                <a:effectLst/>
                <a:latin typeface="+mn-lt"/>
                <a:ea typeface="+mn-ea"/>
                <a:cs typeface="+mn-cs"/>
              </a:rPr>
              <a:t>Who has had to write a test for existing code someone else wrote? Was it easy?</a:t>
            </a:r>
            <a:endParaRPr lang="en-GB" b="0">
              <a:effectLst/>
            </a:endParaRPr>
          </a:p>
          <a:p>
            <a:pPr rtl="0"/>
            <a:r>
              <a:rPr lang="en-GB" sz="1200" b="0" i="0" u="none" strike="noStrike" kern="1200">
                <a:solidFill>
                  <a:schemeClr val="tx1"/>
                </a:solidFill>
                <a:effectLst/>
                <a:latin typeface="+mn-lt"/>
                <a:ea typeface="+mn-ea"/>
                <a:cs typeface="+mn-cs"/>
              </a:rPr>
              <a:t>It’s also OK to make your code a certain way for testing - for the sake of it being testable</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Some people think that they’re good engineers and don’t need to write tests, because they write something that they know will work. What about the next person who comes to change that code, their brain might not work in the same way as yours.</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Tests should show the intended behaviour. Test names really help because the next person picking this up (most likely you in 6 months time) knows what it’s supposed to do.</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Stack overflow - smaller units!</a:t>
            </a:r>
            <a:endParaRPr lang="en-GB" b="0">
              <a:effectLst/>
            </a:endParaRPr>
          </a:p>
          <a:p>
            <a:br>
              <a:rPr lang="en-GB"/>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12</a:t>
            </a:fld>
            <a:endParaRPr lang="en-US"/>
          </a:p>
        </p:txBody>
      </p:sp>
    </p:spTree>
    <p:extLst>
      <p:ext uri="{BB962C8B-B14F-4D97-AF65-F5344CB8AC3E}">
        <p14:creationId xmlns:p14="http://schemas.microsoft.com/office/powerpoint/2010/main" val="3000018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Just because a test passes, doesn't mean all is well. It has to be the right test. Think about what question do you want the answer to. Not just does it work, but does it work in the way you expect? Does it fail how you expect too? </a:t>
            </a:r>
          </a:p>
        </p:txBody>
      </p:sp>
      <p:sp>
        <p:nvSpPr>
          <p:cNvPr id="4" name="Slide Number Placeholder 3"/>
          <p:cNvSpPr>
            <a:spLocks noGrp="1"/>
          </p:cNvSpPr>
          <p:nvPr>
            <p:ph type="sldNum" sz="quarter" idx="5"/>
          </p:nvPr>
        </p:nvSpPr>
        <p:spPr/>
        <p:txBody>
          <a:bodyPr/>
          <a:lstStyle/>
          <a:p>
            <a:fld id="{288F2FB9-A7F1-2D4D-B517-CDECE037ED22}" type="slidenum">
              <a:rPr lang="en-US" smtClean="0"/>
              <a:t>13</a:t>
            </a:fld>
            <a:endParaRPr lang="en-US"/>
          </a:p>
        </p:txBody>
      </p:sp>
    </p:spTree>
    <p:extLst>
      <p:ext uri="{BB962C8B-B14F-4D97-AF65-F5344CB8AC3E}">
        <p14:creationId xmlns:p14="http://schemas.microsoft.com/office/powerpoint/2010/main" val="2098067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 need to know what's wrong when the test fails. If you are testing more than one thing a) how do you know which thing has failed, but also b) how can you pass the test if one bit fails and one works. </a:t>
            </a:r>
          </a:p>
        </p:txBody>
      </p:sp>
      <p:sp>
        <p:nvSpPr>
          <p:cNvPr id="4" name="Slide Number Placeholder 3"/>
          <p:cNvSpPr>
            <a:spLocks noGrp="1"/>
          </p:cNvSpPr>
          <p:nvPr>
            <p:ph type="sldNum" sz="quarter" idx="5"/>
          </p:nvPr>
        </p:nvSpPr>
        <p:spPr/>
        <p:txBody>
          <a:bodyPr/>
          <a:lstStyle/>
          <a:p>
            <a:fld id="{288F2FB9-A7F1-2D4D-B517-CDECE037ED22}" type="slidenum">
              <a:rPr lang="en-US" smtClean="0"/>
              <a:t>14</a:t>
            </a:fld>
            <a:endParaRPr lang="en-US"/>
          </a:p>
        </p:txBody>
      </p:sp>
    </p:spTree>
    <p:extLst>
      <p:ext uri="{BB962C8B-B14F-4D97-AF65-F5344CB8AC3E}">
        <p14:creationId xmlns:p14="http://schemas.microsoft.com/office/powerpoint/2010/main" val="4004956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15</a:t>
            </a:fld>
            <a:endParaRPr lang="en-US"/>
          </a:p>
        </p:txBody>
      </p:sp>
    </p:spTree>
    <p:extLst>
      <p:ext uri="{BB962C8B-B14F-4D97-AF65-F5344CB8AC3E}">
        <p14:creationId xmlns:p14="http://schemas.microsoft.com/office/powerpoint/2010/main" val="160287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Ask what they think it is. </a:t>
            </a:r>
          </a:p>
        </p:txBody>
      </p:sp>
      <p:sp>
        <p:nvSpPr>
          <p:cNvPr id="4" name="Slide Number Placeholder 3"/>
          <p:cNvSpPr>
            <a:spLocks noGrp="1"/>
          </p:cNvSpPr>
          <p:nvPr>
            <p:ph type="sldNum" sz="quarter" idx="5"/>
          </p:nvPr>
        </p:nvSpPr>
        <p:spPr/>
        <p:txBody>
          <a:bodyPr/>
          <a:lstStyle/>
          <a:p>
            <a:fld id="{288F2FB9-A7F1-2D4D-B517-CDECE037ED22}" type="slidenum">
              <a:rPr lang="en-US" smtClean="0"/>
              <a:t>16</a:t>
            </a:fld>
            <a:endParaRPr lang="en-US"/>
          </a:p>
        </p:txBody>
      </p:sp>
    </p:spTree>
    <p:extLst>
      <p:ext uri="{BB962C8B-B14F-4D97-AF65-F5344CB8AC3E}">
        <p14:creationId xmlns:p14="http://schemas.microsoft.com/office/powerpoint/2010/main" val="3182349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a:solidFill>
                  <a:schemeClr val="tx1"/>
                </a:solidFill>
                <a:effectLst/>
                <a:latin typeface="+mn-lt"/>
                <a:ea typeface="+mn-ea"/>
                <a:cs typeface="+mn-cs"/>
              </a:rPr>
              <a:t>Integration tests</a:t>
            </a:r>
            <a:r>
              <a:rPr lang="en-GB" sz="1200" b="0" i="0" kern="1200">
                <a:solidFill>
                  <a:schemeClr val="tx1"/>
                </a:solidFill>
                <a:effectLst/>
                <a:latin typeface="+mn-lt"/>
                <a:ea typeface="+mn-ea"/>
                <a:cs typeface="+mn-cs"/>
              </a:rPr>
              <a:t> determine if independently developed units of software work correctly when they are connected to each other.</a:t>
            </a: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17</a:t>
            </a:fld>
            <a:endParaRPr lang="en-US"/>
          </a:p>
        </p:txBody>
      </p:sp>
    </p:spTree>
    <p:extLst>
      <p:ext uri="{BB962C8B-B14F-4D97-AF65-F5344CB8AC3E}">
        <p14:creationId xmlns:p14="http://schemas.microsoft.com/office/powerpoint/2010/main" val="1476848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18</a:t>
            </a:fld>
            <a:endParaRPr lang="en-US"/>
          </a:p>
        </p:txBody>
      </p:sp>
    </p:spTree>
    <p:extLst>
      <p:ext uri="{BB962C8B-B14F-4D97-AF65-F5344CB8AC3E}">
        <p14:creationId xmlns:p14="http://schemas.microsoft.com/office/powerpoint/2010/main" val="1386519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a:solidFill>
                  <a:schemeClr val="tx1"/>
                </a:solidFill>
                <a:effectLst/>
                <a:latin typeface="+mn-lt"/>
                <a:ea typeface="+mn-ea"/>
                <a:cs typeface="+mn-cs"/>
              </a:rPr>
              <a:t>When you test the real thing, rather than mocks</a:t>
            </a:r>
            <a:r>
              <a:rPr lang="en-GB"/>
              <a:t>, different to UAT</a:t>
            </a:r>
            <a:endParaRPr lang="en-GB" b="0">
              <a:effectLst/>
            </a:endParaRPr>
          </a:p>
          <a:p>
            <a:r>
              <a:rPr lang="en-GB"/>
              <a:t>Asserts that the code does what the users want. - features </a:t>
            </a:r>
            <a:endParaRPr lang="en-GB">
              <a:cs typeface="Calibri"/>
            </a:endParaRPr>
          </a:p>
          <a:p>
            <a:r>
              <a:rPr lang="en-GB"/>
              <a:t>An automated “definition of done”</a:t>
            </a:r>
            <a:endParaRPr lang="en-GB">
              <a:cs typeface="Calibri"/>
            </a:endParaRPr>
          </a:p>
          <a:p>
            <a:r>
              <a:rPr lang="en-GB"/>
              <a:t>Asserts that the code works in a “production-like” test environment. </a:t>
            </a:r>
            <a:endParaRPr lang="en-GB">
              <a:cs typeface="Calibri" panose="020F0502020204030204"/>
            </a:endParaRPr>
          </a:p>
          <a:p>
            <a:r>
              <a:rPr lang="en-GB"/>
              <a:t>Acceptance Testing, ATDD, BDD, Specification by Example, Executable Specifications.</a:t>
            </a:r>
            <a:endParaRPr lang="en-GB">
              <a:cs typeface="Calibri" panose="020F0502020204030204"/>
            </a:endParaRPr>
          </a:p>
          <a:p>
            <a:r>
              <a:rPr lang="en-GB">
                <a:cs typeface="+mn-lt"/>
              </a:rPr>
              <a:t>Developers own acceptance tests, anybody and write a test but as it developers break the tests......</a:t>
            </a:r>
          </a:p>
          <a:p>
            <a:br>
              <a:rPr lang="en-GB">
                <a:cs typeface="+mn-lt"/>
              </a:rPr>
            </a:br>
            <a:r>
              <a:rPr lang="en-GB">
                <a:cs typeface="+mn-lt"/>
              </a:rPr>
              <a:t>Rewrite – make sense</a:t>
            </a:r>
          </a:p>
          <a:p>
            <a:endParaRPr lang="en-GB">
              <a:cs typeface="+mn-lt"/>
            </a:endParaRPr>
          </a:p>
          <a:p>
            <a:pPr>
              <a:spcAft>
                <a:spcPts val="1600"/>
              </a:spcAft>
              <a:buFont typeface="Arial" panose="020B0604020202020204" pitchFamily="34" charset="0"/>
              <a:buChar char="•"/>
            </a:pPr>
            <a:r>
              <a:rPr lang="en-GB">
                <a:ea typeface="+mn-lt"/>
                <a:cs typeface="+mn-lt"/>
                <a:hlinkClick r:id="rId3"/>
              </a:rPr>
              <a:t>https://danashby.co.uk/2016/08/23/acceptance-testing-what-does-it-mean/</a:t>
            </a:r>
            <a:endParaRPr lang="en-GB">
              <a:solidFill>
                <a:srgbClr val="595959"/>
              </a:solidFill>
              <a:latin typeface="Arial"/>
              <a:ea typeface="+mn-lt"/>
              <a:cs typeface="Arial"/>
            </a:endParaRPr>
          </a:p>
          <a:p>
            <a:pPr>
              <a:spcAft>
                <a:spcPts val="1600"/>
              </a:spcAft>
              <a:buFont typeface="Arial" panose="020B0604020202020204" pitchFamily="34" charset="0"/>
              <a:buChar char="•"/>
            </a:pPr>
            <a:r>
              <a:rPr lang="en-GB">
                <a:ea typeface="+mn-lt"/>
                <a:cs typeface="+mn-lt"/>
                <a:hlinkClick r:id="rId4"/>
              </a:rPr>
              <a:t>https://www.developsense.com/blog/2010/08/acceptance-tests-lets-change-the-title-too/</a:t>
            </a:r>
            <a:endParaRPr lang="en-GB">
              <a:solidFill>
                <a:srgbClr val="595959"/>
              </a:solidFill>
              <a:latin typeface="Arial" panose="020B0604020202020204" pitchFamily="34" charset="0"/>
              <a:cs typeface="Arial"/>
            </a:endParaRPr>
          </a:p>
          <a:p>
            <a:pPr>
              <a:spcAft>
                <a:spcPts val="1600"/>
              </a:spcAft>
              <a:buFont typeface="Arial" panose="020B0604020202020204" pitchFamily="34" charset="0"/>
              <a:buChar char="•"/>
            </a:pPr>
            <a:r>
              <a:rPr lang="en-GB">
                <a:ea typeface="+mn-lt"/>
                <a:cs typeface="+mn-lt"/>
                <a:hlinkClick r:id="rId5"/>
              </a:rPr>
              <a:t>https://youtu.be/SBhgteA2szg</a:t>
            </a:r>
            <a:r>
              <a:rPr lang="en-GB">
                <a:ea typeface="+mn-lt"/>
                <a:cs typeface="+mn-lt"/>
              </a:rPr>
              <a:t> </a:t>
            </a:r>
            <a:endParaRPr lang="en-GB">
              <a:solidFill>
                <a:srgbClr val="000000"/>
              </a:solidFill>
              <a:latin typeface="+mn-lt"/>
              <a:cs typeface="Calibri"/>
            </a:endParaRPr>
          </a:p>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19</a:t>
            </a:fld>
            <a:endParaRPr lang="en-US"/>
          </a:p>
        </p:txBody>
      </p:sp>
    </p:spTree>
    <p:extLst>
      <p:ext uri="{BB962C8B-B14F-4D97-AF65-F5344CB8AC3E}">
        <p14:creationId xmlns:p14="http://schemas.microsoft.com/office/powerpoint/2010/main" val="166470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Brief overview of the plan :-</a:t>
            </a:r>
          </a:p>
          <a:p>
            <a:r>
              <a:rPr lang="en-US"/>
              <a:t>Regular breaks </a:t>
            </a:r>
          </a:p>
        </p:txBody>
      </p:sp>
      <p:sp>
        <p:nvSpPr>
          <p:cNvPr id="4" name="Slide Number Placeholder 3"/>
          <p:cNvSpPr>
            <a:spLocks noGrp="1"/>
          </p:cNvSpPr>
          <p:nvPr>
            <p:ph type="sldNum" sz="quarter" idx="5"/>
          </p:nvPr>
        </p:nvSpPr>
        <p:spPr/>
        <p:txBody>
          <a:bodyPr/>
          <a:lstStyle/>
          <a:p>
            <a:fld id="{288F2FB9-A7F1-2D4D-B517-CDECE037ED22}" type="slidenum">
              <a:rPr lang="en-US" smtClean="0"/>
              <a:t>2</a:t>
            </a:fld>
            <a:endParaRPr lang="en-US"/>
          </a:p>
        </p:txBody>
      </p:sp>
    </p:spTree>
    <p:extLst>
      <p:ext uri="{BB962C8B-B14F-4D97-AF65-F5344CB8AC3E}">
        <p14:creationId xmlns:p14="http://schemas.microsoft.com/office/powerpoint/2010/main" val="573030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20</a:t>
            </a:fld>
            <a:endParaRPr lang="en-US"/>
          </a:p>
        </p:txBody>
      </p:sp>
    </p:spTree>
    <p:extLst>
      <p:ext uri="{BB962C8B-B14F-4D97-AF65-F5344CB8AC3E}">
        <p14:creationId xmlns:p14="http://schemas.microsoft.com/office/powerpoint/2010/main" val="125979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For acceptance testing</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Are they already aware of Given When Then in the last bootcamp?</a:t>
            </a:r>
            <a:endParaRPr lang="en-GB" b="0">
              <a:effectLst/>
            </a:endParaRPr>
          </a:p>
          <a:p>
            <a:br>
              <a:rPr lang="en-GB"/>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21</a:t>
            </a:fld>
            <a:endParaRPr lang="en-US"/>
          </a:p>
        </p:txBody>
      </p:sp>
    </p:spTree>
    <p:extLst>
      <p:ext uri="{BB962C8B-B14F-4D97-AF65-F5344CB8AC3E}">
        <p14:creationId xmlns:p14="http://schemas.microsoft.com/office/powerpoint/2010/main" val="3478455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kern="1200">
                <a:solidFill>
                  <a:schemeClr val="tx1"/>
                </a:solidFill>
                <a:effectLst/>
                <a:latin typeface="+mn-lt"/>
                <a:ea typeface="+mn-ea"/>
                <a:cs typeface="+mn-cs"/>
              </a:rPr>
              <a:t>What is UI Testing? UI Testing, also known as GUI Testing is basically </a:t>
            </a:r>
            <a:r>
              <a:rPr lang="en-GB" sz="1200" b="1" i="0" kern="1200">
                <a:solidFill>
                  <a:schemeClr val="tx1"/>
                </a:solidFill>
                <a:effectLst/>
                <a:latin typeface="+mn-lt"/>
                <a:ea typeface="+mn-ea"/>
                <a:cs typeface="+mn-cs"/>
              </a:rPr>
              <a:t>a mechanism meant to test the aspects of any software that a user will come into contact with</a:t>
            </a:r>
            <a:r>
              <a:rPr lang="en-GB" sz="1200" b="0" i="0" kern="1200">
                <a:solidFill>
                  <a:schemeClr val="tx1"/>
                </a:solidFill>
                <a:effectLst/>
                <a:latin typeface="+mn-lt"/>
                <a:ea typeface="+mn-ea"/>
                <a:cs typeface="+mn-cs"/>
              </a:rPr>
              <a:t>. This usually means testing the visual elements to verify that they are functioning according to requirements – in terms of functionality and performance.</a:t>
            </a:r>
            <a:br>
              <a:rPr lang="en-GB" b="0">
                <a:effectLst/>
                <a:cs typeface="+mn-lt"/>
              </a:rPr>
            </a:br>
            <a:endParaRPr lang="en-GB" b="0">
              <a:effectLst/>
            </a:endParaRPr>
          </a:p>
          <a:p>
            <a:br>
              <a:rPr lang="en-GB">
                <a:cs typeface="+mn-lt"/>
              </a:rPr>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22</a:t>
            </a:fld>
            <a:endParaRPr lang="en-US"/>
          </a:p>
        </p:txBody>
      </p:sp>
    </p:spTree>
    <p:extLst>
      <p:ext uri="{BB962C8B-B14F-4D97-AF65-F5344CB8AC3E}">
        <p14:creationId xmlns:p14="http://schemas.microsoft.com/office/powerpoint/2010/main" val="186019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Usability testing is a method of evaluating a product or website’s user experience. By testing </a:t>
            </a:r>
            <a:r>
              <a:rPr lang="en-GB" b="0" i="0" u="none" strike="noStrike" kern="1200">
                <a:effectLst/>
              </a:rPr>
              <a:t>the </a:t>
            </a:r>
            <a:r>
              <a:rPr lang="en-GB"/>
              <a:t>usability of their product or website with a representative group of their users or customers</a:t>
            </a:r>
            <a:endParaRPr lang="en-US"/>
          </a:p>
          <a:p>
            <a:r>
              <a:rPr lang="en-GB">
                <a:cs typeface="+mn-lt"/>
              </a:rPr>
              <a:t>UX, </a:t>
            </a:r>
            <a:br>
              <a:rPr lang="en-GB">
                <a:cs typeface="+mn-lt"/>
              </a:rPr>
            </a:br>
            <a:r>
              <a:rPr lang="en-GB">
                <a:cs typeface="+mn-lt"/>
              </a:rPr>
              <a:t>we have a drive to shift left, test before software is written with prototypes</a:t>
            </a:r>
            <a:br>
              <a:rPr lang="en-GB">
                <a:cs typeface="+mn-lt"/>
              </a:rPr>
            </a:br>
            <a:r>
              <a:rPr lang="en-GB">
                <a:cs typeface="+mn-lt"/>
              </a:rPr>
              <a:t>Lab based user sessions</a:t>
            </a:r>
            <a:br>
              <a:rPr lang="en-GB">
                <a:cs typeface="+mn-lt"/>
              </a:rPr>
            </a:br>
            <a:endParaRPr lang="en-GB">
              <a:cs typeface="+mn-lt"/>
            </a:endParaRPr>
          </a:p>
          <a:p>
            <a:br>
              <a:rPr lang="en-GB">
                <a:cs typeface="+mn-lt"/>
              </a:rPr>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23</a:t>
            </a:fld>
            <a:endParaRPr lang="en-US"/>
          </a:p>
        </p:txBody>
      </p:sp>
    </p:spTree>
    <p:extLst>
      <p:ext uri="{BB962C8B-B14F-4D97-AF65-F5344CB8AC3E}">
        <p14:creationId xmlns:p14="http://schemas.microsoft.com/office/powerpoint/2010/main" val="213111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 Model is on the syllabus TC4: – so should probably touch on it.  You may have seen this before. </a:t>
            </a:r>
          </a:p>
          <a:p>
            <a:r>
              <a:rPr lang="en-GB" sz="1200" b="0" i="0" kern="1200">
                <a:solidFill>
                  <a:schemeClr val="tx1"/>
                </a:solidFill>
                <a:effectLst/>
                <a:latin typeface="+mn-lt"/>
                <a:ea typeface="+mn-ea"/>
                <a:cs typeface="+mn-cs"/>
              </a:rPr>
              <a:t>a type of SDLC </a:t>
            </a:r>
            <a:r>
              <a:rPr lang="en-GB" sz="1200" b="1" i="0" kern="1200">
                <a:solidFill>
                  <a:schemeClr val="tx1"/>
                </a:solidFill>
                <a:effectLst/>
                <a:latin typeface="+mn-lt"/>
                <a:ea typeface="+mn-ea"/>
                <a:cs typeface="+mn-cs"/>
              </a:rPr>
              <a:t>model</a:t>
            </a:r>
            <a:r>
              <a:rPr lang="en-GB" sz="1200" b="0" i="0" kern="1200">
                <a:solidFill>
                  <a:schemeClr val="tx1"/>
                </a:solidFill>
                <a:effectLst/>
                <a:latin typeface="+mn-lt"/>
                <a:ea typeface="+mn-ea"/>
                <a:cs typeface="+mn-cs"/>
              </a:rPr>
              <a:t> where process executes in a sequential manner in </a:t>
            </a:r>
            <a:r>
              <a:rPr lang="en-GB" sz="1200" b="1" i="0" kern="1200">
                <a:solidFill>
                  <a:schemeClr val="tx1"/>
                </a:solidFill>
                <a:effectLst/>
                <a:latin typeface="+mn-lt"/>
                <a:ea typeface="+mn-ea"/>
                <a:cs typeface="+mn-cs"/>
              </a:rPr>
              <a:t>V</a:t>
            </a:r>
            <a:r>
              <a:rPr lang="en-GB" sz="1200" b="0" i="0" kern="1200">
                <a:solidFill>
                  <a:schemeClr val="tx1"/>
                </a:solidFill>
                <a:effectLst/>
                <a:latin typeface="+mn-lt"/>
                <a:ea typeface="+mn-ea"/>
                <a:cs typeface="+mn-cs"/>
              </a:rPr>
              <a:t>-shape. It is also known as Verification and Validation </a:t>
            </a:r>
            <a:r>
              <a:rPr lang="en-GB" sz="1200" b="1" i="0" kern="1200">
                <a:solidFill>
                  <a:schemeClr val="tx1"/>
                </a:solidFill>
                <a:effectLst/>
                <a:latin typeface="+mn-lt"/>
                <a:ea typeface="+mn-ea"/>
                <a:cs typeface="+mn-cs"/>
              </a:rPr>
              <a:t>model</a:t>
            </a:r>
            <a:r>
              <a:rPr lang="en-GB" sz="1200" b="0" i="0" kern="1200">
                <a:solidFill>
                  <a:schemeClr val="tx1"/>
                </a:solidFill>
                <a:effectLst/>
                <a:latin typeface="+mn-lt"/>
                <a:ea typeface="+mn-ea"/>
                <a:cs typeface="+mn-cs"/>
              </a:rPr>
              <a:t>. It is based on the association of a testing phase for each corresponding development stage. Development of each step directly associated with the testing phase.</a:t>
            </a:r>
            <a:r>
              <a:rPr lang="en-GB"/>
              <a:t> </a:t>
            </a:r>
            <a:endParaRPr lang="en-US"/>
          </a:p>
          <a:p>
            <a:endParaRPr lang="en-GB">
              <a:cs typeface="Calibri"/>
            </a:endParaRPr>
          </a:p>
          <a:p>
            <a:r>
              <a:rPr lang="en-GB">
                <a:cs typeface="Calibri"/>
              </a:rPr>
              <a:t>Viewed as outdated, but if you work at somewhere with a more waterfall method of development (they still exist) and your customers are old fashioned (government, some banks etc) then you or the QAs/testers will need to wheel this diagram out and refer to it.</a:t>
            </a:r>
          </a:p>
        </p:txBody>
      </p:sp>
      <p:sp>
        <p:nvSpPr>
          <p:cNvPr id="4" name="Slide Number Placeholder 3"/>
          <p:cNvSpPr>
            <a:spLocks noGrp="1"/>
          </p:cNvSpPr>
          <p:nvPr>
            <p:ph type="sldNum" sz="quarter" idx="5"/>
          </p:nvPr>
        </p:nvSpPr>
        <p:spPr/>
        <p:txBody>
          <a:bodyPr/>
          <a:lstStyle/>
          <a:p>
            <a:fld id="{288F2FB9-A7F1-2D4D-B517-CDECE037ED22}" type="slidenum">
              <a:rPr lang="en-US" smtClean="0"/>
              <a:t>24</a:t>
            </a:fld>
            <a:endParaRPr lang="en-US"/>
          </a:p>
        </p:txBody>
      </p:sp>
    </p:spTree>
    <p:extLst>
      <p:ext uri="{BB962C8B-B14F-4D97-AF65-F5344CB8AC3E}">
        <p14:creationId xmlns:p14="http://schemas.microsoft.com/office/powerpoint/2010/main" val="1659395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GB"/>
              <a:t>Compatibility testing is a type of </a:t>
            </a:r>
            <a:r>
              <a:rPr lang="en-GB">
                <a:hlinkClick r:id="rId3"/>
              </a:rPr>
              <a:t>software testing</a:t>
            </a:r>
            <a:r>
              <a:rPr lang="en-GB"/>
              <a:t> used to ensure compatibility of </a:t>
            </a:r>
            <a:r>
              <a:rPr lang="en-GB" b="0" i="0" u="none" strike="noStrike" kern="1200">
                <a:effectLst/>
              </a:rPr>
              <a:t>the</a:t>
            </a:r>
            <a:r>
              <a:rPr lang="en-GB"/>
              <a:t> system/application/website</a:t>
            </a:r>
            <a:endParaRPr lang="en-US"/>
          </a:p>
          <a:p>
            <a:r>
              <a:rPr lang="en-GB">
                <a:cs typeface="Calibri"/>
              </a:rPr>
              <a:t>Impossible to test all browsers, </a:t>
            </a:r>
          </a:p>
          <a:p>
            <a:r>
              <a:rPr lang="en-GB">
                <a:cs typeface="Calibri"/>
              </a:rPr>
              <a:t>Test based on reach, use analytics to determine risk </a:t>
            </a:r>
          </a:p>
          <a:p>
            <a:br>
              <a:rPr lang="en-GB"/>
            </a:br>
            <a:endParaRPr lang="en-US"/>
          </a:p>
          <a:p>
            <a:r>
              <a:rPr lang="en-US"/>
              <a:t>You cannot test all of the things on all of the available browsers and devices – so knowing your audience and using data for this can be a massive time saving help. </a:t>
            </a:r>
          </a:p>
          <a:p>
            <a:endParaRPr lang="en-US"/>
          </a:p>
          <a:p>
            <a:pPr marL="285750" indent="-285750">
              <a:buFont typeface="Arial" panose="020B0604020202020204" pitchFamily="34" charset="0"/>
              <a:buChar char="•"/>
            </a:pPr>
            <a:r>
              <a:rPr lang="en-GB"/>
              <a:t>It is a type of non-functional testing.</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Compatibility testing is a type of </a:t>
            </a:r>
            <a:r>
              <a:rPr lang="en-GB">
                <a:hlinkClick r:id="rId3" tooltip="Software Testing">
                  <a:extLst>
                    <a:ext uri="{A12FA001-AC4F-418D-AE19-62706E023703}">
                      <ahyp:hlinkClr xmlns:ahyp="http://schemas.microsoft.com/office/drawing/2018/hyperlinkcolor" val="tx"/>
                    </a:ext>
                  </a:extLst>
                </a:hlinkClick>
              </a:rPr>
              <a:t>software testing</a:t>
            </a:r>
            <a:r>
              <a:rPr lang="en-GB"/>
              <a:t> used to ensure compatibility of the system/application/website built with various other objects such as other web browsers, hardware platforms, users (in case if it’s very specific type of requirement, such as a user who speaks and can read only a particular language), operating systems etc. </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This type of testing helps find out how well a system performs in a particular environment that includes hardware, network, operating system and other software etc.</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It is basically the testing of the application or the product built with the computing environment.</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It tests whether the application or the software product built is compatible with the hardware, operating system, database or other system software or not.</a:t>
            </a:r>
            <a:endParaRPr lang="en-US"/>
          </a:p>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25</a:t>
            </a:fld>
            <a:endParaRPr lang="en-US"/>
          </a:p>
        </p:txBody>
      </p:sp>
    </p:spTree>
    <p:extLst>
      <p:ext uri="{BB962C8B-B14F-4D97-AF65-F5344CB8AC3E}">
        <p14:creationId xmlns:p14="http://schemas.microsoft.com/office/powerpoint/2010/main" val="3522762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sounds obvious – </a:t>
            </a:r>
            <a:r>
              <a:rPr lang="en-GB" sz="1200" b="1" i="0" kern="1200">
                <a:solidFill>
                  <a:schemeClr val="tx1"/>
                </a:solidFill>
                <a:effectLst/>
                <a:latin typeface="+mn-lt"/>
                <a:ea typeface="+mn-ea"/>
                <a:cs typeface="+mn-cs"/>
              </a:rPr>
              <a:t>but as well as </a:t>
            </a:r>
            <a:r>
              <a:rPr lang="en-GB" sz="1200" b="0" i="0" kern="1200">
                <a:solidFill>
                  <a:schemeClr val="tx1"/>
                </a:solidFill>
                <a:effectLst/>
                <a:latin typeface="+mn-lt"/>
                <a:ea typeface="+mn-ea"/>
                <a:cs typeface="+mn-cs"/>
              </a:rPr>
              <a:t>the flow of an application right from start to finish and checking it’s behaving as expected. It’s also used as a technique to identify system dependencies and to ensure that the data integrity is maintained between various system components and systems.</a:t>
            </a: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26</a:t>
            </a:fld>
            <a:endParaRPr lang="en-US"/>
          </a:p>
        </p:txBody>
      </p:sp>
    </p:spTree>
    <p:extLst>
      <p:ext uri="{BB962C8B-B14F-4D97-AF65-F5344CB8AC3E}">
        <p14:creationId xmlns:p14="http://schemas.microsoft.com/office/powerpoint/2010/main" val="1695450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27</a:t>
            </a:fld>
            <a:endParaRPr lang="en-US"/>
          </a:p>
        </p:txBody>
      </p:sp>
    </p:spTree>
    <p:extLst>
      <p:ext uri="{BB962C8B-B14F-4D97-AF65-F5344CB8AC3E}">
        <p14:creationId xmlns:p14="http://schemas.microsoft.com/office/powerpoint/2010/main" val="2805309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mn-lt"/>
              </a:rPr>
              <a:t>Everyone is. You can't assume that QAs, testers or </a:t>
            </a:r>
            <a:br>
              <a:rPr lang="en-GB">
                <a:cs typeface="+mn-lt"/>
              </a:rPr>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28</a:t>
            </a:fld>
            <a:endParaRPr lang="en-US"/>
          </a:p>
        </p:txBody>
      </p:sp>
    </p:spTree>
    <p:extLst>
      <p:ext uri="{BB962C8B-B14F-4D97-AF65-F5344CB8AC3E}">
        <p14:creationId xmlns:p14="http://schemas.microsoft.com/office/powerpoint/2010/main" val="2636670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Often referred to as ”over the fence” – this is not a good thing to do. The earlier the bugs are found the cheaper they are to fix.</a:t>
            </a:r>
          </a:p>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29</a:t>
            </a:fld>
            <a:endParaRPr lang="en-US"/>
          </a:p>
        </p:txBody>
      </p:sp>
    </p:spTree>
    <p:extLst>
      <p:ext uri="{BB962C8B-B14F-4D97-AF65-F5344CB8AC3E}">
        <p14:creationId xmlns:p14="http://schemas.microsoft.com/office/powerpoint/2010/main" val="825598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 There are a lot of terms that get batted about in the industry – the job titles in red are specific to skills and Quality Assurance is not a thing that should exist. We cannot assure quality by testing. – Why do you think?</a:t>
            </a:r>
          </a:p>
          <a:p>
            <a:endParaRPr lang="en-US"/>
          </a:p>
          <a:p>
            <a:r>
              <a:rPr lang="en-US"/>
              <a:t>Quality Assurance is the process by which a company develops practices and procedures to ensure their products meet a set quality. This quality could be described in legal standards (e.g. for air traffic control software) or could be something they apply to themselves. The process and procedures could be around coding standards and reviews against them, or they could be about recording things like release notes, test results, even personnel records.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might hear </a:t>
            </a:r>
            <a:r>
              <a:rPr lang="en-US" b="0"/>
              <a:t>about </a:t>
            </a:r>
            <a:r>
              <a:rPr lang="en-GB" sz="1200" b="0" i="0" kern="1200" cap="none">
                <a:solidFill>
                  <a:schemeClr val="tx1"/>
                </a:solidFill>
                <a:effectLst/>
                <a:latin typeface="+mn-lt"/>
                <a:ea typeface="+mn-ea"/>
                <a:cs typeface="+mn-cs"/>
              </a:rPr>
              <a:t>ISO 90001 talked about in certain companies, especially those that have dealings with governments or infrastructure, as a set of standards that they are audited against.</a:t>
            </a:r>
            <a:endParaRPr lang="en-GB" sz="1200" b="0" i="0" kern="1200" cap="none">
              <a:solidFill>
                <a:schemeClr val="tx1"/>
              </a:solidFill>
              <a:effectLst/>
              <a:latin typeface="+mn-lt"/>
              <a:cs typeface="Calibri"/>
            </a:endParaRPr>
          </a:p>
        </p:txBody>
      </p:sp>
      <p:sp>
        <p:nvSpPr>
          <p:cNvPr id="4" name="Slide Number Placeholder 3"/>
          <p:cNvSpPr>
            <a:spLocks noGrp="1"/>
          </p:cNvSpPr>
          <p:nvPr>
            <p:ph type="sldNum" sz="quarter" idx="5"/>
          </p:nvPr>
        </p:nvSpPr>
        <p:spPr/>
        <p:txBody>
          <a:bodyPr/>
          <a:lstStyle/>
          <a:p>
            <a:fld id="{288F2FB9-A7F1-2D4D-B517-CDECE037ED22}" type="slidenum">
              <a:rPr lang="en-US" smtClean="0"/>
              <a:t>3</a:t>
            </a:fld>
            <a:endParaRPr lang="en-US"/>
          </a:p>
        </p:txBody>
      </p:sp>
    </p:spTree>
    <p:extLst>
      <p:ext uri="{BB962C8B-B14F-4D97-AF65-F5344CB8AC3E}">
        <p14:creationId xmlns:p14="http://schemas.microsoft.com/office/powerpoint/2010/main" val="3125138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Bugs cost money, and sadly lives sometimes. </a:t>
            </a:r>
          </a:p>
        </p:txBody>
      </p:sp>
      <p:sp>
        <p:nvSpPr>
          <p:cNvPr id="4" name="Slide Number Placeholder 3"/>
          <p:cNvSpPr>
            <a:spLocks noGrp="1"/>
          </p:cNvSpPr>
          <p:nvPr>
            <p:ph type="sldNum" sz="quarter" idx="5"/>
          </p:nvPr>
        </p:nvSpPr>
        <p:spPr/>
        <p:txBody>
          <a:bodyPr/>
          <a:lstStyle/>
          <a:p>
            <a:fld id="{288F2FB9-A7F1-2D4D-B517-CDECE037ED22}" type="slidenum">
              <a:rPr lang="en-US" smtClean="0"/>
              <a:t>30</a:t>
            </a:fld>
            <a:endParaRPr lang="en-US"/>
          </a:p>
        </p:txBody>
      </p:sp>
    </p:spTree>
    <p:extLst>
      <p:ext uri="{BB962C8B-B14F-4D97-AF65-F5344CB8AC3E}">
        <p14:creationId xmlns:p14="http://schemas.microsoft.com/office/powerpoint/2010/main" val="3150274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want to make a quick release you want a set of tests that you can run to check nothing you’ve thought of before has broken. This would be your regression checks. </a:t>
            </a:r>
          </a:p>
          <a:p>
            <a:endParaRPr lang="en-US"/>
          </a:p>
          <a:p>
            <a:r>
              <a:rPr lang="en-US"/>
              <a:t>Sometimes you want to hunt for bugs in tricky places, or explore how something new is working. </a:t>
            </a:r>
          </a:p>
        </p:txBody>
      </p:sp>
      <p:sp>
        <p:nvSpPr>
          <p:cNvPr id="4" name="Slide Number Placeholder 3"/>
          <p:cNvSpPr>
            <a:spLocks noGrp="1"/>
          </p:cNvSpPr>
          <p:nvPr>
            <p:ph type="sldNum" sz="quarter" idx="5"/>
          </p:nvPr>
        </p:nvSpPr>
        <p:spPr/>
        <p:txBody>
          <a:bodyPr/>
          <a:lstStyle/>
          <a:p>
            <a:fld id="{288F2FB9-A7F1-2D4D-B517-CDECE037ED22}" type="slidenum">
              <a:rPr lang="en-US" smtClean="0"/>
              <a:t>31</a:t>
            </a:fld>
            <a:endParaRPr lang="en-US"/>
          </a:p>
        </p:txBody>
      </p:sp>
    </p:spTree>
    <p:extLst>
      <p:ext uri="{BB962C8B-B14F-4D97-AF65-F5344CB8AC3E}">
        <p14:creationId xmlns:p14="http://schemas.microsoft.com/office/powerpoint/2010/main" val="1607928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 regression testing to make sure nothing has broken when you make a change to the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Even the most well intentioned and well executed code changes can have unexpected consequences in other areas, and regression testing is there to try to stop these issues. </a:t>
            </a:r>
          </a:p>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32</a:t>
            </a:fld>
            <a:endParaRPr lang="en-US"/>
          </a:p>
        </p:txBody>
      </p:sp>
    </p:spTree>
    <p:extLst>
      <p:ext uri="{BB962C8B-B14F-4D97-AF65-F5344CB8AC3E}">
        <p14:creationId xmlns:p14="http://schemas.microsoft.com/office/powerpoint/2010/main" val="344968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33</a:t>
            </a:fld>
            <a:endParaRPr lang="en-US"/>
          </a:p>
        </p:txBody>
      </p:sp>
    </p:spTree>
    <p:extLst>
      <p:ext uri="{BB962C8B-B14F-4D97-AF65-F5344CB8AC3E}">
        <p14:creationId xmlns:p14="http://schemas.microsoft.com/office/powerpoint/2010/main" val="1896766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Youtube</a:t>
            </a:r>
            <a:r>
              <a:rPr lang="en-US"/>
              <a:t> video It will play appear after a </a:t>
            </a:r>
            <a:r>
              <a:rPr lang="en-US" err="1"/>
              <a:t>mo</a:t>
            </a:r>
            <a:r>
              <a:rPr lang="en-US"/>
              <a:t> and then you might have to press play…or not</a:t>
            </a:r>
          </a:p>
        </p:txBody>
      </p:sp>
      <p:sp>
        <p:nvSpPr>
          <p:cNvPr id="4" name="Slide Number Placeholder 3"/>
          <p:cNvSpPr>
            <a:spLocks noGrp="1"/>
          </p:cNvSpPr>
          <p:nvPr>
            <p:ph type="sldNum" sz="quarter" idx="5"/>
          </p:nvPr>
        </p:nvSpPr>
        <p:spPr/>
        <p:txBody>
          <a:bodyPr/>
          <a:lstStyle/>
          <a:p>
            <a:fld id="{288F2FB9-A7F1-2D4D-B517-CDECE037ED22}" type="slidenum">
              <a:rPr lang="en-US" smtClean="0"/>
              <a:t>34</a:t>
            </a:fld>
            <a:endParaRPr lang="en-US"/>
          </a:p>
        </p:txBody>
      </p:sp>
    </p:spTree>
    <p:extLst>
      <p:ext uri="{BB962C8B-B14F-4D97-AF65-F5344CB8AC3E}">
        <p14:creationId xmlns:p14="http://schemas.microsoft.com/office/powerpoint/2010/main" val="1979893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sz="1200" kern="1200">
                <a:solidFill>
                  <a:schemeClr val="tx1"/>
                </a:solidFill>
                <a:effectLst/>
                <a:latin typeface="+mn-lt"/>
                <a:ea typeface="+mn-ea"/>
                <a:cs typeface="+mn-cs"/>
              </a:rPr>
              <a:t>Exploratory test to find weird bugs, primarily. As you’ve seen on the last video it’s easy to miss things if you’re focusing on something else. If you’re writing lots of structured tests (automated or manual) then it’s way </a:t>
            </a:r>
            <a:r>
              <a:rPr lang="en-GB"/>
              <a:t>too </a:t>
            </a:r>
            <a:r>
              <a:rPr lang="en-GB" sz="1200" kern="1200">
                <a:solidFill>
                  <a:schemeClr val="tx1"/>
                </a:solidFill>
                <a:effectLst/>
                <a:latin typeface="+mn-lt"/>
                <a:ea typeface="+mn-ea"/>
                <a:cs typeface="+mn-cs"/>
              </a:rPr>
              <a:t>easy to focus on a few set paths through the application and not think about weird scenarios.</a:t>
            </a:r>
            <a:r>
              <a:rPr lang="en-GB"/>
              <a:t> </a:t>
            </a:r>
            <a:endParaRPr lang="en-GB"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a:solidFill>
                <a:schemeClr val="tx1"/>
              </a:solidFill>
              <a:effectLst/>
              <a:latin typeface="+mn-lt"/>
              <a:ea typeface="+mn-ea"/>
              <a:cs typeface="+mn-cs"/>
            </a:endParaRPr>
          </a:p>
          <a:p>
            <a:pPr>
              <a:defRPr/>
            </a:pPr>
            <a:r>
              <a:rPr lang="en-GB" sz="1200" kern="1200">
                <a:solidFill>
                  <a:schemeClr val="tx1"/>
                </a:solidFill>
                <a:effectLst/>
                <a:latin typeface="+mn-lt"/>
                <a:ea typeface="+mn-ea"/>
                <a:cs typeface="+mn-cs"/>
              </a:rPr>
              <a:t>Exploratory testing can also be kind of like a testing spike, for the testers to explore a new application, get a feel for things</a:t>
            </a:r>
            <a:r>
              <a:rPr lang="en-GB"/>
              <a:t> when there's little or no requirements </a:t>
            </a:r>
            <a:endParaRPr lang="en-GB">
              <a:effectLst/>
            </a:endParaRPr>
          </a:p>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35</a:t>
            </a:fld>
            <a:endParaRPr lang="en-US"/>
          </a:p>
        </p:txBody>
      </p:sp>
    </p:spTree>
    <p:extLst>
      <p:ext uri="{BB962C8B-B14F-4D97-AF65-F5344CB8AC3E}">
        <p14:creationId xmlns:p14="http://schemas.microsoft.com/office/powerpoint/2010/main" val="3793685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cs typeface="Calibri"/>
              </a:rPr>
              <a:t>Screen readers, alt text, tab order for blind people</a:t>
            </a:r>
          </a:p>
          <a:p>
            <a:pPr>
              <a:defRPr/>
            </a:pPr>
            <a:r>
              <a:rPr lang="en-GB">
                <a:cs typeface="Calibri"/>
              </a:rPr>
              <a:t>Captions or descriptions of videos for deaf</a:t>
            </a:r>
          </a:p>
          <a:p>
            <a:pPr>
              <a:defRPr/>
            </a:pPr>
            <a:r>
              <a:rPr lang="en-GB">
                <a:cs typeface="Calibri"/>
              </a:rPr>
              <a:t>What else?</a:t>
            </a:r>
          </a:p>
          <a:p>
            <a:pPr>
              <a:defRPr/>
            </a:pPr>
            <a:r>
              <a:rPr lang="en-GB">
                <a:cs typeface="Calibri"/>
              </a:rPr>
              <a:t>dyslexics don’t cope well with some fonts, colours and with moving images distracting them next to the text</a:t>
            </a:r>
          </a:p>
          <a:p>
            <a:pPr>
              <a:defRPr/>
            </a:pPr>
            <a:r>
              <a:rPr lang="en-GB">
                <a:cs typeface="Calibri"/>
              </a:rPr>
              <a:t>High contrast for those with less visual </a:t>
            </a:r>
            <a:r>
              <a:rPr lang="en-GB" err="1">
                <a:cs typeface="Calibri"/>
              </a:rPr>
              <a:t>accuity</a:t>
            </a:r>
            <a:endParaRPr lang="en-GB">
              <a:cs typeface="Calibri"/>
            </a:endParaRPr>
          </a:p>
          <a:p>
            <a:pPr>
              <a:defRPr/>
            </a:pPr>
            <a:r>
              <a:rPr lang="en-GB">
                <a:cs typeface="Calibri"/>
              </a:rPr>
              <a:t>English is not everyone's first language, so write simply</a:t>
            </a:r>
          </a:p>
          <a:p>
            <a:pPr>
              <a:defRPr/>
            </a:pPr>
            <a:endParaRPr lang="en-GB">
              <a:cs typeface="Calibri"/>
            </a:endParaRPr>
          </a:p>
          <a:p>
            <a:pPr>
              <a:defRPr/>
            </a:pPr>
            <a:r>
              <a:rPr lang="en-GB">
                <a:cs typeface="Calibri"/>
              </a:rPr>
              <a:t>All these things help everyone</a:t>
            </a:r>
          </a:p>
        </p:txBody>
      </p:sp>
      <p:sp>
        <p:nvSpPr>
          <p:cNvPr id="4" name="Slide Number Placeholder 3"/>
          <p:cNvSpPr>
            <a:spLocks noGrp="1"/>
          </p:cNvSpPr>
          <p:nvPr>
            <p:ph type="sldNum" sz="quarter" idx="5"/>
          </p:nvPr>
        </p:nvSpPr>
        <p:spPr/>
        <p:txBody>
          <a:bodyPr/>
          <a:lstStyle/>
          <a:p>
            <a:fld id="{288F2FB9-A7F1-2D4D-B517-CDECE037ED22}" type="slidenum">
              <a:rPr lang="en-US" smtClean="0"/>
              <a:t>36</a:t>
            </a:fld>
            <a:endParaRPr lang="en-US"/>
          </a:p>
        </p:txBody>
      </p:sp>
    </p:spTree>
    <p:extLst>
      <p:ext uri="{BB962C8B-B14F-4D97-AF65-F5344CB8AC3E}">
        <p14:creationId xmlns:p14="http://schemas.microsoft.com/office/powerpoint/2010/main" val="549571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Use WAVE, Fonts Ninja, Alt Text Tester</a:t>
            </a:r>
            <a:endParaRPr lang="en-GB" b="0">
              <a:effectLst/>
              <a:cs typeface="Calibri"/>
            </a:endParaRPr>
          </a:p>
          <a:p>
            <a:r>
              <a:rPr lang="en-GB">
                <a:cs typeface="+mn-lt"/>
              </a:rPr>
              <a:t>If you have Windows rather than a Mac then install </a:t>
            </a:r>
            <a:r>
              <a:rPr lang="en-GB" err="1">
                <a:cs typeface="+mn-lt"/>
              </a:rPr>
              <a:t>Webbie</a:t>
            </a:r>
            <a:r>
              <a:rPr lang="en-GB">
                <a:cs typeface="+mn-lt"/>
              </a:rPr>
              <a:t> and see what a page will look like to a blind person. </a:t>
            </a:r>
            <a:r>
              <a:rPr lang="en-GB" err="1">
                <a:cs typeface="+mn-lt"/>
              </a:rPr>
              <a:t>Webbie</a:t>
            </a:r>
            <a:r>
              <a:rPr lang="en-GB">
                <a:cs typeface="+mn-lt"/>
              </a:rPr>
              <a:t> strips out pictures and formatting, just shows what will be read out by a screen reader </a:t>
            </a:r>
            <a:r>
              <a:rPr lang="en-GB">
                <a:hlinkClick r:id="rId3"/>
              </a:rPr>
              <a:t>https://www.webbie.org.uk/</a:t>
            </a:r>
            <a:endParaRPr lang="en-GB">
              <a:cs typeface="+mn-lt"/>
            </a:endParaRPr>
          </a:p>
          <a:p>
            <a:endParaRPr lang="en-GB">
              <a:cs typeface="+mn-lt"/>
            </a:endParaRPr>
          </a:p>
          <a:p>
            <a:r>
              <a:rPr lang="en-GB">
                <a:cs typeface="+mn-lt"/>
              </a:rPr>
              <a:t>Try your company's pages, try these example </a:t>
            </a:r>
          </a:p>
          <a:p>
            <a:r>
              <a:rPr lang="en-GB">
                <a:hlinkClick r:id="rId4"/>
              </a:rPr>
              <a:t>https://www.calibreaudio.org.uk/</a:t>
            </a:r>
            <a:r>
              <a:rPr lang="en-GB"/>
              <a:t> - audio library for those who struggle to read for whatever reason. What's good about the page, what's bad?</a:t>
            </a:r>
          </a:p>
          <a:p>
            <a:r>
              <a:rPr lang="en-GB">
                <a:hlinkClick r:id="rId5"/>
              </a:rPr>
              <a:t>https://news.ycombinator.com/</a:t>
            </a:r>
            <a:endParaRPr lang="en-GB"/>
          </a:p>
          <a:p>
            <a:r>
              <a:rPr lang="en-GB">
                <a:hlinkClick r:id="rId6"/>
              </a:rPr>
              <a:t>http://www.arngren.net/</a:t>
            </a:r>
            <a:endParaRPr lang="en-GB"/>
          </a:p>
          <a:p>
            <a:r>
              <a:rPr lang="en-GB">
                <a:hlinkClick r:id="rId7"/>
              </a:rPr>
              <a:t>https://www.theworldsworstwebsiteever.com/</a:t>
            </a:r>
            <a:br>
              <a:rPr lang="en-GB" b="0">
                <a:effectLst/>
                <a:cs typeface="+mn-lt"/>
              </a:rPr>
            </a:br>
            <a:r>
              <a:rPr lang="en-GB" sz="1200" b="0" i="0" u="none" strike="noStrike" kern="1200">
                <a:solidFill>
                  <a:schemeClr val="tx1"/>
                </a:solidFill>
                <a:effectLst/>
                <a:latin typeface="+mn-lt"/>
                <a:ea typeface="+mn-ea"/>
                <a:cs typeface="+mn-cs"/>
              </a:rPr>
              <a:t>10-15 mins</a:t>
            </a:r>
            <a:endParaRPr lang="en-GB"/>
          </a:p>
          <a:p>
            <a:br>
              <a:rPr lang="en-GB">
                <a:cs typeface="+mn-lt"/>
              </a:rPr>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37</a:t>
            </a:fld>
            <a:endParaRPr lang="en-US"/>
          </a:p>
        </p:txBody>
      </p:sp>
    </p:spTree>
    <p:extLst>
      <p:ext uri="{BB962C8B-B14F-4D97-AF65-F5344CB8AC3E}">
        <p14:creationId xmlns:p14="http://schemas.microsoft.com/office/powerpoint/2010/main" val="2594357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Schedule: </a:t>
            </a:r>
          </a:p>
          <a:p>
            <a:endParaRPr lang="en-US">
              <a:cs typeface="Calibri"/>
            </a:endParaRPr>
          </a:p>
          <a:p>
            <a:r>
              <a:rPr lang="en-US">
                <a:cs typeface="Calibri"/>
              </a:rPr>
              <a:t>9:30 – 10 : explain mocks, stubs, fakes, contract testing, recap testing pyramid</a:t>
            </a:r>
          </a:p>
          <a:p>
            <a:r>
              <a:rPr lang="en-US">
                <a:cs typeface="Calibri"/>
              </a:rPr>
              <a:t>10 – 10:30 : read the article, maybe demo tests? TBC</a:t>
            </a:r>
          </a:p>
          <a:p>
            <a:r>
              <a:rPr lang="en-US">
                <a:cs typeface="Calibri"/>
              </a:rPr>
              <a:t>10:30 –10:45 : break</a:t>
            </a:r>
          </a:p>
          <a:p>
            <a:r>
              <a:rPr lang="en-US">
                <a:cs typeface="Calibri"/>
              </a:rPr>
              <a:t>10:45 – lunch: practical exercise – trip service kata</a:t>
            </a:r>
          </a:p>
          <a:p>
            <a:r>
              <a:rPr lang="en-US">
                <a:cs typeface="Calibri"/>
              </a:rPr>
              <a:t>Lunch – 14:00: Selenium IDE</a:t>
            </a:r>
          </a:p>
          <a:p>
            <a:r>
              <a:rPr lang="en-US">
                <a:cs typeface="Calibri"/>
              </a:rPr>
              <a:t>14:00 – 16:30: Cypress then Cypress + Selenium exercise</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88F2FB9-A7F1-2D4D-B517-CDECE037ED22}" type="slidenum">
              <a:rPr lang="en-US" smtClean="0"/>
              <a:t>38</a:t>
            </a:fld>
            <a:endParaRPr lang="en-US"/>
          </a:p>
        </p:txBody>
      </p:sp>
    </p:spTree>
    <p:extLst>
      <p:ext uri="{BB962C8B-B14F-4D97-AF65-F5344CB8AC3E}">
        <p14:creationId xmlns:p14="http://schemas.microsoft.com/office/powerpoint/2010/main" val="2638491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39</a:t>
            </a:fld>
            <a:endParaRPr lang="en-US"/>
          </a:p>
        </p:txBody>
      </p:sp>
    </p:spTree>
    <p:extLst>
      <p:ext uri="{BB962C8B-B14F-4D97-AF65-F5344CB8AC3E}">
        <p14:creationId xmlns:p14="http://schemas.microsoft.com/office/powerpoint/2010/main" val="15808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4</a:t>
            </a:fld>
            <a:endParaRPr lang="en-US"/>
          </a:p>
        </p:txBody>
      </p:sp>
    </p:spTree>
    <p:extLst>
      <p:ext uri="{BB962C8B-B14F-4D97-AF65-F5344CB8AC3E}">
        <p14:creationId xmlns:p14="http://schemas.microsoft.com/office/powerpoint/2010/main" val="4251375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It’s in Java - get someone who uses this day to day to drive if you aren’t 100%</a:t>
            </a:r>
            <a:endParaRPr lang="en-GB" b="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TC4 Test: can test code and analyse results to correct errors found using either V-model manual testing and/or using unit testing </a:t>
            </a:r>
            <a:endParaRPr lang="en-GB">
              <a:effectLst/>
            </a:endParaRPr>
          </a:p>
          <a:p>
            <a:br>
              <a:rPr lang="en-GB"/>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40</a:t>
            </a:fld>
            <a:endParaRPr lang="en-US"/>
          </a:p>
        </p:txBody>
      </p:sp>
    </p:spTree>
    <p:extLst>
      <p:ext uri="{BB962C8B-B14F-4D97-AF65-F5344CB8AC3E}">
        <p14:creationId xmlns:p14="http://schemas.microsoft.com/office/powerpoint/2010/main" val="1854492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41</a:t>
            </a:fld>
            <a:endParaRPr lang="en-US"/>
          </a:p>
        </p:txBody>
      </p:sp>
    </p:spTree>
    <p:extLst>
      <p:ext uri="{BB962C8B-B14F-4D97-AF65-F5344CB8AC3E}">
        <p14:creationId xmlns:p14="http://schemas.microsoft.com/office/powerpoint/2010/main" val="3644635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Find out what the difference is between the three? Or into 3 groups with one each.</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What are they? What’s the difference? ← hopefully students answer this</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Story behind mocking </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Used to make a more predictable test i.e. </a:t>
            </a:r>
            <a:r>
              <a:rPr lang="en-GB" sz="1200" b="0" i="0" u="none" strike="noStrike" kern="1200" err="1">
                <a:solidFill>
                  <a:schemeClr val="tx1"/>
                </a:solidFill>
                <a:effectLst/>
                <a:latin typeface="+mn-lt"/>
                <a:ea typeface="+mn-ea"/>
                <a:cs typeface="+mn-cs"/>
              </a:rPr>
              <a:t>db</a:t>
            </a:r>
            <a:r>
              <a:rPr lang="en-GB" sz="1200" b="0" i="0" u="none" strike="noStrike" kern="1200">
                <a:solidFill>
                  <a:schemeClr val="tx1"/>
                </a:solidFill>
                <a:effectLst/>
                <a:latin typeface="+mn-lt"/>
                <a:ea typeface="+mn-ea"/>
                <a:cs typeface="+mn-cs"/>
              </a:rPr>
              <a:t> or 3rd party integration</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What happens if the </a:t>
            </a:r>
            <a:r>
              <a:rPr lang="en-GB" sz="1200" b="0" i="0" u="none" strike="noStrike" kern="1200" err="1">
                <a:solidFill>
                  <a:schemeClr val="tx1"/>
                </a:solidFill>
                <a:effectLst/>
                <a:latin typeface="+mn-lt"/>
                <a:ea typeface="+mn-ea"/>
                <a:cs typeface="+mn-cs"/>
              </a:rPr>
              <a:t>api</a:t>
            </a:r>
            <a:r>
              <a:rPr lang="en-GB" sz="1200" b="0" i="0" u="none" strike="noStrike" kern="1200">
                <a:solidFill>
                  <a:schemeClr val="tx1"/>
                </a:solidFill>
                <a:effectLst/>
                <a:latin typeface="+mn-lt"/>
                <a:ea typeface="+mn-ea"/>
                <a:cs typeface="+mn-cs"/>
              </a:rPr>
              <a:t> or </a:t>
            </a:r>
            <a:r>
              <a:rPr lang="en-GB" sz="1200" b="0" i="0" u="none" strike="noStrike" kern="1200" err="1">
                <a:solidFill>
                  <a:schemeClr val="tx1"/>
                </a:solidFill>
                <a:effectLst/>
                <a:latin typeface="+mn-lt"/>
                <a:ea typeface="+mn-ea"/>
                <a:cs typeface="+mn-cs"/>
              </a:rPr>
              <a:t>db</a:t>
            </a:r>
            <a:r>
              <a:rPr lang="en-GB" sz="1200" b="0" i="0" u="none" strike="noStrike" kern="1200">
                <a:solidFill>
                  <a:schemeClr val="tx1"/>
                </a:solidFill>
                <a:effectLst/>
                <a:latin typeface="+mn-lt"/>
                <a:ea typeface="+mn-ea"/>
                <a:cs typeface="+mn-cs"/>
              </a:rPr>
              <a:t> integration changes? Tests pass, breaks in live. How would you know?</a:t>
            </a:r>
            <a:endParaRPr lang="en-GB" b="0">
              <a:effectLst/>
            </a:endParaRPr>
          </a:p>
          <a:p>
            <a:br>
              <a:rPr lang="en-GB" b="0">
                <a:effectLst/>
              </a:rPr>
            </a:br>
            <a:br>
              <a:rPr lang="en-GB" b="0">
                <a:effectLst/>
              </a:rPr>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42</a:t>
            </a:fld>
            <a:endParaRPr lang="en-US"/>
          </a:p>
        </p:txBody>
      </p:sp>
    </p:spTree>
    <p:extLst>
      <p:ext uri="{BB962C8B-B14F-4D97-AF65-F5344CB8AC3E}">
        <p14:creationId xmlns:p14="http://schemas.microsoft.com/office/powerpoint/2010/main" val="37290736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Follow this blog post to look at API contract tests</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Have an exercise with contracts and create a unit, integration and contract test, use an API with (</a:t>
            </a:r>
            <a:r>
              <a:rPr lang="en-GB" sz="1200" b="0" i="0" u="sng" strike="noStrike" kern="1200">
                <a:solidFill>
                  <a:schemeClr val="tx1"/>
                </a:solidFill>
                <a:effectLst/>
                <a:latin typeface="+mn-lt"/>
                <a:ea typeface="+mn-ea"/>
                <a:cs typeface="+mn-cs"/>
                <a:hlinkClick r:id="rId3"/>
              </a:rPr>
              <a:t>https://help.apiary.io/tools/mock-server/</a:t>
            </a:r>
            <a:r>
              <a:rPr lang="en-GB" sz="1200" b="0" i="0" u="none" strike="noStrike" kern="1200">
                <a:solidFill>
                  <a:schemeClr val="tx1"/>
                </a:solidFill>
                <a:effectLst/>
                <a:latin typeface="+mn-lt"/>
                <a:ea typeface="+mn-ea"/>
                <a:cs typeface="+mn-cs"/>
              </a:rPr>
              <a:t>) and then change the API. See which tests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TC4 Test: can test code and analyse results to correct errors found using either V-model manual testing and/or using unit testing </a:t>
            </a:r>
            <a:endParaRPr lang="en-GB">
              <a:effectLst/>
            </a:endParaRPr>
          </a:p>
          <a:p>
            <a:pPr rtl="0"/>
            <a:endParaRPr lang="en-GB" b="0">
              <a:effectLst/>
            </a:endParaRPr>
          </a:p>
          <a:p>
            <a:br>
              <a:rPr lang="en-GB"/>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43</a:t>
            </a:fld>
            <a:endParaRPr lang="en-US"/>
          </a:p>
        </p:txBody>
      </p:sp>
    </p:spTree>
    <p:extLst>
      <p:ext uri="{BB962C8B-B14F-4D97-AF65-F5344CB8AC3E}">
        <p14:creationId xmlns:p14="http://schemas.microsoft.com/office/powerpoint/2010/main" val="1132778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44</a:t>
            </a:fld>
            <a:endParaRPr lang="en-US"/>
          </a:p>
        </p:txBody>
      </p:sp>
    </p:spTree>
    <p:extLst>
      <p:ext uri="{BB962C8B-B14F-4D97-AF65-F5344CB8AC3E}">
        <p14:creationId xmlns:p14="http://schemas.microsoft.com/office/powerpoint/2010/main" val="3631316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45</a:t>
            </a:fld>
            <a:endParaRPr lang="en-US"/>
          </a:p>
        </p:txBody>
      </p:sp>
    </p:spTree>
    <p:extLst>
      <p:ext uri="{BB962C8B-B14F-4D97-AF65-F5344CB8AC3E}">
        <p14:creationId xmlns:p14="http://schemas.microsoft.com/office/powerpoint/2010/main" val="2610329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46</a:t>
            </a:fld>
            <a:endParaRPr lang="en-US"/>
          </a:p>
        </p:txBody>
      </p:sp>
    </p:spTree>
    <p:extLst>
      <p:ext uri="{BB962C8B-B14F-4D97-AF65-F5344CB8AC3E}">
        <p14:creationId xmlns:p14="http://schemas.microsoft.com/office/powerpoint/2010/main" val="734228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47</a:t>
            </a:fld>
            <a:endParaRPr lang="en-US"/>
          </a:p>
        </p:txBody>
      </p:sp>
    </p:spTree>
    <p:extLst>
      <p:ext uri="{BB962C8B-B14F-4D97-AF65-F5344CB8AC3E}">
        <p14:creationId xmlns:p14="http://schemas.microsoft.com/office/powerpoint/2010/main" val="13715447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48</a:t>
            </a:fld>
            <a:endParaRPr lang="en-US"/>
          </a:p>
        </p:txBody>
      </p:sp>
    </p:spTree>
    <p:extLst>
      <p:ext uri="{BB962C8B-B14F-4D97-AF65-F5344CB8AC3E}">
        <p14:creationId xmlns:p14="http://schemas.microsoft.com/office/powerpoint/2010/main" val="2480987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49</a:t>
            </a:fld>
            <a:endParaRPr lang="en-US"/>
          </a:p>
        </p:txBody>
      </p:sp>
    </p:spTree>
    <p:extLst>
      <p:ext uri="{BB962C8B-B14F-4D97-AF65-F5344CB8AC3E}">
        <p14:creationId xmlns:p14="http://schemas.microsoft.com/office/powerpoint/2010/main" val="261576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Production-ready software requires testing before it goes into production. As the discipline of software development matured, software testing approaches have matured too. Instead of having myriads of manual software testers, development teams have moved towards automating the biggest portion of their testing efforts. Automating their tests allows teams to know whether their software is broken in a matter of seconds and minutes instead of days and weeks. </a:t>
            </a:r>
            <a:r>
              <a:rPr lang="en-GB" sz="1200" b="1" i="0" u="none" strike="noStrike" kern="1200">
                <a:solidFill>
                  <a:schemeClr val="tx1"/>
                </a:solidFill>
                <a:effectLst/>
                <a:latin typeface="+mn-lt"/>
                <a:ea typeface="+mn-ea"/>
                <a:cs typeface="+mn-cs"/>
              </a:rPr>
              <a:t>And allows testers to focus on high-value, exploratory testing rather than checking the same thing every time.</a:t>
            </a:r>
            <a:endParaRPr lang="en-GB" b="0">
              <a:effectLst/>
            </a:endParaRPr>
          </a:p>
          <a:p>
            <a:pPr rtl="0"/>
            <a:r>
              <a:rPr lang="en-GB" sz="1200" b="0" i="0" u="none" strike="noStrike" kern="1200">
                <a:solidFill>
                  <a:schemeClr val="tx1"/>
                </a:solidFill>
                <a:effectLst/>
                <a:latin typeface="+mn-lt"/>
                <a:ea typeface="+mn-ea"/>
                <a:cs typeface="+mn-cs"/>
              </a:rPr>
              <a:t>The drastically shortened feedback loop fuelled by automated tests goes hand in hand with agile development practices, continuous delivery and DevOps culture. Having an effective software testing approach allows teams to move fast and with confidence.</a:t>
            </a:r>
            <a:endParaRPr lang="en-GB" b="0">
              <a:effectLst/>
            </a:endParaRPr>
          </a:p>
          <a:p>
            <a:br>
              <a:rPr lang="en-GB"/>
            </a:br>
            <a:endParaRPr lang="en-US"/>
          </a:p>
          <a:p>
            <a:pPr rtl="0"/>
            <a:endParaRPr lang="en-GB" sz="1200" b="0" i="0" u="none" strike="noStrike" kern="1200">
              <a:solidFill>
                <a:schemeClr val="tx1"/>
              </a:solidFill>
              <a:effectLst/>
              <a:latin typeface="+mn-lt"/>
              <a:ea typeface="+mn-ea"/>
              <a:cs typeface="+mn-cs"/>
            </a:endParaRPr>
          </a:p>
          <a:p>
            <a:pPr rtl="0"/>
            <a:endParaRPr lang="en-GB" sz="1200" b="0" i="0" u="none" strike="noStrike" kern="1200">
              <a:solidFill>
                <a:schemeClr val="tx1"/>
              </a:solidFill>
              <a:effectLst/>
              <a:latin typeface="+mn-lt"/>
              <a:ea typeface="+mn-ea"/>
              <a:cs typeface="+mn-cs"/>
            </a:endParaRPr>
          </a:p>
          <a:p>
            <a:pPr rtl="0"/>
            <a:r>
              <a:rPr lang="en-GB" sz="1200" b="0" i="0" u="none" strike="noStrike" kern="1200">
                <a:solidFill>
                  <a:schemeClr val="tx1"/>
                </a:solidFill>
                <a:effectLst/>
                <a:latin typeface="+mn-lt"/>
                <a:ea typeface="+mn-ea"/>
                <a:cs typeface="+mn-cs"/>
              </a:rPr>
              <a:t>If deadly silent maybe provide an example. . . .</a:t>
            </a:r>
          </a:p>
          <a:p>
            <a:pPr rtl="0"/>
            <a:r>
              <a:rPr lang="en-GB" sz="1200" b="0" i="0" u="none" strike="noStrike" kern="1200">
                <a:solidFill>
                  <a:schemeClr val="tx1"/>
                </a:solidFill>
                <a:effectLst/>
                <a:latin typeface="+mn-lt"/>
                <a:ea typeface="+mn-ea"/>
                <a:cs typeface="+mn-cs"/>
              </a:rPr>
              <a:t>Has anyone done any bug testing? </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What testing have you done already?</a:t>
            </a:r>
            <a:endParaRPr lang="en-GB" b="0">
              <a:effectLst/>
            </a:endParaRPr>
          </a:p>
          <a:p>
            <a:pPr rtl="0"/>
            <a:br>
              <a:rPr lang="en-GB" b="0">
                <a:effectLst/>
              </a:rPr>
            </a:br>
            <a:r>
              <a:rPr lang="en-GB" sz="1200" b="0" i="0" u="none" strike="noStrike" kern="1200">
                <a:solidFill>
                  <a:schemeClr val="tx1"/>
                </a:solidFill>
                <a:effectLst/>
                <a:latin typeface="+mn-lt"/>
                <a:ea typeface="+mn-ea"/>
                <a:cs typeface="+mn-cs"/>
              </a:rPr>
              <a:t>Anyone worked with QA’s or Testers?</a:t>
            </a:r>
            <a:endParaRPr lang="en-GB" b="0">
              <a:effectLst/>
            </a:endParaRPr>
          </a:p>
          <a:p>
            <a:br>
              <a:rPr lang="en-GB"/>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5</a:t>
            </a:fld>
            <a:endParaRPr lang="en-US"/>
          </a:p>
        </p:txBody>
      </p:sp>
    </p:spTree>
    <p:extLst>
      <p:ext uri="{BB962C8B-B14F-4D97-AF65-F5344CB8AC3E}">
        <p14:creationId xmlns:p14="http://schemas.microsoft.com/office/powerpoint/2010/main" val="16924260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50</a:t>
            </a:fld>
            <a:endParaRPr lang="en-US"/>
          </a:p>
        </p:txBody>
      </p:sp>
    </p:spTree>
    <p:extLst>
      <p:ext uri="{BB962C8B-B14F-4D97-AF65-F5344CB8AC3E}">
        <p14:creationId xmlns:p14="http://schemas.microsoft.com/office/powerpoint/2010/main" val="4071307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51</a:t>
            </a:fld>
            <a:endParaRPr lang="en-US"/>
          </a:p>
        </p:txBody>
      </p:sp>
    </p:spTree>
    <p:extLst>
      <p:ext uri="{BB962C8B-B14F-4D97-AF65-F5344CB8AC3E}">
        <p14:creationId xmlns:p14="http://schemas.microsoft.com/office/powerpoint/2010/main" val="40659273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a:solidFill>
                  <a:schemeClr val="tx1"/>
                </a:solidFill>
                <a:effectLst/>
                <a:latin typeface="+mn-lt"/>
                <a:ea typeface="+mn-ea"/>
                <a:cs typeface="+mn-cs"/>
              </a:rPr>
              <a:t>It’s in Java - get someone who uses this day to day to drive if you aren’t 100%</a:t>
            </a:r>
            <a:endParaRPr lang="en-GB" b="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TC4 Test: can test code and analyse results to correct errors found using either V-model manual testing and/or using unit testing </a:t>
            </a:r>
            <a:endParaRPr lang="en-GB">
              <a:effectLst/>
            </a:endParaRPr>
          </a:p>
          <a:p>
            <a:br>
              <a:rPr lang="en-GB"/>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52</a:t>
            </a:fld>
            <a:endParaRPr lang="en-US"/>
          </a:p>
        </p:txBody>
      </p:sp>
    </p:spTree>
    <p:extLst>
      <p:ext uri="{BB962C8B-B14F-4D97-AF65-F5344CB8AC3E}">
        <p14:creationId xmlns:p14="http://schemas.microsoft.com/office/powerpoint/2010/main" val="4080416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53</a:t>
            </a:fld>
            <a:endParaRPr lang="en-US"/>
          </a:p>
        </p:txBody>
      </p:sp>
    </p:spTree>
    <p:extLst>
      <p:ext uri="{BB962C8B-B14F-4D97-AF65-F5344CB8AC3E}">
        <p14:creationId xmlns:p14="http://schemas.microsoft.com/office/powerpoint/2010/main" val="29141956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54</a:t>
            </a:fld>
            <a:endParaRPr lang="en-US"/>
          </a:p>
        </p:txBody>
      </p:sp>
    </p:spTree>
    <p:extLst>
      <p:ext uri="{BB962C8B-B14F-4D97-AF65-F5344CB8AC3E}">
        <p14:creationId xmlns:p14="http://schemas.microsoft.com/office/powerpoint/2010/main" val="1813234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55</a:t>
            </a:fld>
            <a:endParaRPr lang="en-US"/>
          </a:p>
        </p:txBody>
      </p:sp>
    </p:spTree>
    <p:extLst>
      <p:ext uri="{BB962C8B-B14F-4D97-AF65-F5344CB8AC3E}">
        <p14:creationId xmlns:p14="http://schemas.microsoft.com/office/powerpoint/2010/main" val="26154590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56</a:t>
            </a:fld>
            <a:endParaRPr lang="en-US"/>
          </a:p>
        </p:txBody>
      </p:sp>
    </p:spTree>
    <p:extLst>
      <p:ext uri="{BB962C8B-B14F-4D97-AF65-F5344CB8AC3E}">
        <p14:creationId xmlns:p14="http://schemas.microsoft.com/office/powerpoint/2010/main" val="37712631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57</a:t>
            </a:fld>
            <a:endParaRPr lang="en-US"/>
          </a:p>
        </p:txBody>
      </p:sp>
    </p:spTree>
    <p:extLst>
      <p:ext uri="{BB962C8B-B14F-4D97-AF65-F5344CB8AC3E}">
        <p14:creationId xmlns:p14="http://schemas.microsoft.com/office/powerpoint/2010/main" val="7827002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58</a:t>
            </a:fld>
            <a:endParaRPr lang="en-US"/>
          </a:p>
        </p:txBody>
      </p:sp>
    </p:spTree>
    <p:extLst>
      <p:ext uri="{BB962C8B-B14F-4D97-AF65-F5344CB8AC3E}">
        <p14:creationId xmlns:p14="http://schemas.microsoft.com/office/powerpoint/2010/main" val="3460814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Fail early and fail fast. Each time you fail you learn something new about your product. You learn how to do it better next time. Celebrate failure and move on.</a:t>
            </a:r>
          </a:p>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6</a:t>
            </a:fld>
            <a:endParaRPr lang="en-US"/>
          </a:p>
        </p:txBody>
      </p:sp>
    </p:spTree>
    <p:extLst>
      <p:ext uri="{BB962C8B-B14F-4D97-AF65-F5344CB8AC3E}">
        <p14:creationId xmlns:p14="http://schemas.microsoft.com/office/powerpoint/2010/main" val="2568571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little brain teasers to break up the talking. – Look at alternative and logical thinking exercise.  </a:t>
            </a:r>
          </a:p>
          <a:p>
            <a:r>
              <a:rPr lang="en-US"/>
              <a:t>SAB1 descenders</a:t>
            </a:r>
          </a:p>
        </p:txBody>
      </p:sp>
      <p:sp>
        <p:nvSpPr>
          <p:cNvPr id="4" name="Slide Number Placeholder 3"/>
          <p:cNvSpPr>
            <a:spLocks noGrp="1"/>
          </p:cNvSpPr>
          <p:nvPr>
            <p:ph type="sldNum" sz="quarter" idx="5"/>
          </p:nvPr>
        </p:nvSpPr>
        <p:spPr/>
        <p:txBody>
          <a:bodyPr/>
          <a:lstStyle/>
          <a:p>
            <a:fld id="{288F2FB9-A7F1-2D4D-B517-CDECE037ED22}" type="slidenum">
              <a:rPr lang="en-US" smtClean="0"/>
              <a:t>7</a:t>
            </a:fld>
            <a:endParaRPr lang="en-US"/>
          </a:p>
        </p:txBody>
      </p:sp>
    </p:spTree>
    <p:extLst>
      <p:ext uri="{BB962C8B-B14F-4D97-AF65-F5344CB8AC3E}">
        <p14:creationId xmlns:p14="http://schemas.microsoft.com/office/powerpoint/2010/main" val="3378765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a:solidFill>
                  <a:schemeClr val="tx1"/>
                </a:solidFill>
                <a:effectLst/>
                <a:latin typeface="+mn-lt"/>
                <a:ea typeface="+mn-ea"/>
                <a:cs typeface="+mn-cs"/>
              </a:rPr>
              <a:t>In pairs figure out what manual testing is. Discuss and you can google too. </a:t>
            </a:r>
            <a:endParaRPr lang="en-GB" b="0">
              <a:effectLst/>
            </a:endParaRPr>
          </a:p>
          <a:p>
            <a:br>
              <a:rPr lang="en-GB" b="0">
                <a:effectLst/>
                <a:cs typeface="+mn-lt"/>
              </a:rPr>
            </a:br>
            <a:r>
              <a:rPr lang="en-GB"/>
              <a:t>10 mins</a:t>
            </a:r>
            <a:endParaRPr lang="en-GB" b="0">
              <a:effectLst/>
            </a:endParaRPr>
          </a:p>
          <a:p>
            <a:br>
              <a:rPr lang="en-GB">
                <a:cs typeface="+mn-lt"/>
              </a:rPr>
            </a:br>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8</a:t>
            </a:fld>
            <a:endParaRPr lang="en-US"/>
          </a:p>
        </p:txBody>
      </p:sp>
    </p:spTree>
    <p:extLst>
      <p:ext uri="{BB962C8B-B14F-4D97-AF65-F5344CB8AC3E}">
        <p14:creationId xmlns:p14="http://schemas.microsoft.com/office/powerpoint/2010/main" val="1526743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8F2FB9-A7F1-2D4D-B517-CDECE037ED22}" type="slidenum">
              <a:rPr lang="en-US" smtClean="0"/>
              <a:t>9</a:t>
            </a:fld>
            <a:endParaRPr lang="en-US"/>
          </a:p>
        </p:txBody>
      </p:sp>
    </p:spTree>
    <p:extLst>
      <p:ext uri="{BB962C8B-B14F-4D97-AF65-F5344CB8AC3E}">
        <p14:creationId xmlns:p14="http://schemas.microsoft.com/office/powerpoint/2010/main" val="3473209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B6D9288-4249-E949-A62E-79136BCCA32D}"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704F3-CAF9-7844-ABE6-E375AD2000F0}" type="slidenum">
              <a:rPr lang="en-US" smtClean="0"/>
              <a:t>‹#›</a:t>
            </a:fld>
            <a:endParaRPr lang="en-US"/>
          </a:p>
        </p:txBody>
      </p:sp>
    </p:spTree>
    <p:extLst>
      <p:ext uri="{BB962C8B-B14F-4D97-AF65-F5344CB8AC3E}">
        <p14:creationId xmlns:p14="http://schemas.microsoft.com/office/powerpoint/2010/main" val="780211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6D9288-4249-E949-A62E-79136BCCA32D}"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704F3-CAF9-7844-ABE6-E375AD2000F0}" type="slidenum">
              <a:rPr lang="en-US" smtClean="0"/>
              <a:t>‹#›</a:t>
            </a:fld>
            <a:endParaRPr lang="en-US"/>
          </a:p>
        </p:txBody>
      </p:sp>
    </p:spTree>
    <p:extLst>
      <p:ext uri="{BB962C8B-B14F-4D97-AF65-F5344CB8AC3E}">
        <p14:creationId xmlns:p14="http://schemas.microsoft.com/office/powerpoint/2010/main" val="1277583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6D9288-4249-E949-A62E-79136BCCA32D}"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704F3-CAF9-7844-ABE6-E375AD2000F0}" type="slidenum">
              <a:rPr lang="en-US" smtClean="0"/>
              <a:t>‹#›</a:t>
            </a:fld>
            <a:endParaRPr lang="en-US"/>
          </a:p>
        </p:txBody>
      </p:sp>
    </p:spTree>
    <p:extLst>
      <p:ext uri="{BB962C8B-B14F-4D97-AF65-F5344CB8AC3E}">
        <p14:creationId xmlns:p14="http://schemas.microsoft.com/office/powerpoint/2010/main" val="1808465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6D9288-4249-E949-A62E-79136BCCA32D}"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704F3-CAF9-7844-ABE6-E375AD2000F0}" type="slidenum">
              <a:rPr lang="en-US" smtClean="0"/>
              <a:t>‹#›</a:t>
            </a:fld>
            <a:endParaRPr lang="en-US"/>
          </a:p>
        </p:txBody>
      </p:sp>
    </p:spTree>
    <p:extLst>
      <p:ext uri="{BB962C8B-B14F-4D97-AF65-F5344CB8AC3E}">
        <p14:creationId xmlns:p14="http://schemas.microsoft.com/office/powerpoint/2010/main" val="486876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6D9288-4249-E949-A62E-79136BCCA32D}"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B704F3-CAF9-7844-ABE6-E375AD2000F0}" type="slidenum">
              <a:rPr lang="en-US" smtClean="0"/>
              <a:t>‹#›</a:t>
            </a:fld>
            <a:endParaRPr lang="en-US"/>
          </a:p>
        </p:txBody>
      </p:sp>
    </p:spTree>
    <p:extLst>
      <p:ext uri="{BB962C8B-B14F-4D97-AF65-F5344CB8AC3E}">
        <p14:creationId xmlns:p14="http://schemas.microsoft.com/office/powerpoint/2010/main" val="1021934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6D9288-4249-E949-A62E-79136BCCA32D}"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B704F3-CAF9-7844-ABE6-E375AD2000F0}" type="slidenum">
              <a:rPr lang="en-US" smtClean="0"/>
              <a:t>‹#›</a:t>
            </a:fld>
            <a:endParaRPr lang="en-US"/>
          </a:p>
        </p:txBody>
      </p:sp>
    </p:spTree>
    <p:extLst>
      <p:ext uri="{BB962C8B-B14F-4D97-AF65-F5344CB8AC3E}">
        <p14:creationId xmlns:p14="http://schemas.microsoft.com/office/powerpoint/2010/main" val="80092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6D9288-4249-E949-A62E-79136BCCA32D}" type="datetimeFigureOut">
              <a:rPr lang="en-US" smtClean="0"/>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B704F3-CAF9-7844-ABE6-E375AD2000F0}" type="slidenum">
              <a:rPr lang="en-US" smtClean="0"/>
              <a:t>‹#›</a:t>
            </a:fld>
            <a:endParaRPr lang="en-US"/>
          </a:p>
        </p:txBody>
      </p:sp>
    </p:spTree>
    <p:extLst>
      <p:ext uri="{BB962C8B-B14F-4D97-AF65-F5344CB8AC3E}">
        <p14:creationId xmlns:p14="http://schemas.microsoft.com/office/powerpoint/2010/main" val="1789497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6D9288-4249-E949-A62E-79136BCCA32D}" type="datetimeFigureOut">
              <a:rPr lang="en-US" smtClean="0"/>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B704F3-CAF9-7844-ABE6-E375AD2000F0}" type="slidenum">
              <a:rPr lang="en-US" smtClean="0"/>
              <a:t>‹#›</a:t>
            </a:fld>
            <a:endParaRPr lang="en-US"/>
          </a:p>
        </p:txBody>
      </p:sp>
    </p:spTree>
    <p:extLst>
      <p:ext uri="{BB962C8B-B14F-4D97-AF65-F5344CB8AC3E}">
        <p14:creationId xmlns:p14="http://schemas.microsoft.com/office/powerpoint/2010/main" val="583014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D9288-4249-E949-A62E-79136BCCA32D}" type="datetimeFigureOut">
              <a:rPr lang="en-US" smtClean="0"/>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B704F3-CAF9-7844-ABE6-E375AD2000F0}" type="slidenum">
              <a:rPr lang="en-US" smtClean="0"/>
              <a:t>‹#›</a:t>
            </a:fld>
            <a:endParaRPr lang="en-US"/>
          </a:p>
        </p:txBody>
      </p:sp>
    </p:spTree>
    <p:extLst>
      <p:ext uri="{BB962C8B-B14F-4D97-AF65-F5344CB8AC3E}">
        <p14:creationId xmlns:p14="http://schemas.microsoft.com/office/powerpoint/2010/main" val="1909077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6D9288-4249-E949-A62E-79136BCCA32D}"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B704F3-CAF9-7844-ABE6-E375AD2000F0}" type="slidenum">
              <a:rPr lang="en-US" smtClean="0"/>
              <a:t>‹#›</a:t>
            </a:fld>
            <a:endParaRPr lang="en-US"/>
          </a:p>
        </p:txBody>
      </p:sp>
    </p:spTree>
    <p:extLst>
      <p:ext uri="{BB962C8B-B14F-4D97-AF65-F5344CB8AC3E}">
        <p14:creationId xmlns:p14="http://schemas.microsoft.com/office/powerpoint/2010/main" val="305212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6D9288-4249-E949-A62E-79136BCCA32D}"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B704F3-CAF9-7844-ABE6-E375AD2000F0}" type="slidenum">
              <a:rPr lang="en-US" smtClean="0"/>
              <a:t>‹#›</a:t>
            </a:fld>
            <a:endParaRPr lang="en-US"/>
          </a:p>
        </p:txBody>
      </p:sp>
    </p:spTree>
    <p:extLst>
      <p:ext uri="{BB962C8B-B14F-4D97-AF65-F5344CB8AC3E}">
        <p14:creationId xmlns:p14="http://schemas.microsoft.com/office/powerpoint/2010/main" val="152211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6D9288-4249-E949-A62E-79136BCCA32D}" type="datetimeFigureOut">
              <a:rPr lang="en-US" smtClean="0"/>
              <a:t>5/27/2022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704F3-CAF9-7844-ABE6-E375AD2000F0}" type="slidenum">
              <a:rPr lang="en-US" smtClean="0"/>
              <a:t>‹#›</a:t>
            </a:fld>
            <a:endParaRPr lang="en-US"/>
          </a:p>
        </p:txBody>
      </p:sp>
    </p:spTree>
    <p:extLst>
      <p:ext uri="{BB962C8B-B14F-4D97-AF65-F5344CB8AC3E}">
        <p14:creationId xmlns:p14="http://schemas.microsoft.com/office/powerpoint/2010/main" val="1191275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maxpou.fr/10-tips-write-better-tests"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gif"/><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hyperlink" Target="https://cucumber.io/docs/guid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interaction-design.org/literature/topics/usability" TargetMode="External"/><Relationship Id="rId5" Type="http://schemas.openxmlformats.org/officeDocument/2006/relationships/hyperlink" Target="https://uxdesign.cc/10-usability-heuristics-every-designer-should-know-129b9779ac53"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Ahg6qcgoay4?feature=oembed" TargetMode="Externa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www.satisfice.com/exploratory-testing" TargetMode="Externa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docs.pact.io/" TargetMode="External"/><Relationship Id="rId4" Type="http://schemas.openxmlformats.org/officeDocument/2006/relationships/hyperlink" Target="https://sendgrid.com/blog/quickly-prototype-apis-apiar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github.com/hamvocke/spring-testing" TargetMode="External"/><Relationship Id="rId5" Type="http://schemas.openxmlformats.org/officeDocument/2006/relationships/hyperlink" Target="https://martinfowler.com/articles/practical-test-pyramid.html" TargetMode="Externa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coopdigital/trip-service-kata"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github.com/emilybache/GildedRose-Refactoring-Kata/tree/master/python" TargetMode="External"/><Relationship Id="rId4" Type="http://schemas.openxmlformats.org/officeDocument/2006/relationships/hyperlink" Target="https://kata-log.rocks/starte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627" y="5133352"/>
            <a:ext cx="4628271" cy="1124436"/>
          </a:xfrm>
          <a:prstGeom prst="rect">
            <a:avLst/>
          </a:prstGeom>
        </p:spPr>
      </p:pic>
      <p:sp>
        <p:nvSpPr>
          <p:cNvPr id="2" name="TextBox 1">
            <a:extLst>
              <a:ext uri="{FF2B5EF4-FFF2-40B4-BE49-F238E27FC236}">
                <a16:creationId xmlns:a16="http://schemas.microsoft.com/office/drawing/2014/main" id="{BB2DC33B-790E-3F4F-B1F3-C0154C7A921B}"/>
              </a:ext>
            </a:extLst>
          </p:cNvPr>
          <p:cNvSpPr txBox="1"/>
          <p:nvPr/>
        </p:nvSpPr>
        <p:spPr>
          <a:xfrm>
            <a:off x="2342707" y="2105247"/>
            <a:ext cx="7506586" cy="3785652"/>
          </a:xfrm>
          <a:prstGeom prst="rect">
            <a:avLst/>
          </a:prstGeom>
          <a:noFill/>
        </p:spPr>
        <p:txBody>
          <a:bodyPr wrap="square" rtlCol="0">
            <a:spAutoFit/>
          </a:bodyPr>
          <a:lstStyle/>
          <a:p>
            <a:pPr algn="ctr"/>
            <a:r>
              <a:rPr lang="en-GB" sz="8000"/>
              <a:t>Testing Pyramid</a:t>
            </a:r>
          </a:p>
          <a:p>
            <a:pPr algn="ctr"/>
            <a:br>
              <a:rPr lang="en-GB" sz="8000"/>
            </a:br>
            <a:endParaRPr lang="en-US" sz="8000"/>
          </a:p>
        </p:txBody>
      </p:sp>
    </p:spTree>
    <p:extLst>
      <p:ext uri="{BB962C8B-B14F-4D97-AF65-F5344CB8AC3E}">
        <p14:creationId xmlns:p14="http://schemas.microsoft.com/office/powerpoint/2010/main" val="1570127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7A25DA-4DD9-5341-B329-C83D62A74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336651" cy="6939366"/>
          </a:xfrm>
          <a:prstGeom prst="rect">
            <a:avLst/>
          </a:prstGeom>
        </p:spPr>
      </p:pic>
      <p:pic>
        <p:nvPicPr>
          <p:cNvPr id="6" name="Picture 5">
            <a:extLst>
              <a:ext uri="{FF2B5EF4-FFF2-40B4-BE49-F238E27FC236}">
                <a16:creationId xmlns:a16="http://schemas.microsoft.com/office/drawing/2014/main" id="{3492C725-87C2-8F40-8C22-1C4F6CFDF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2" name="Title 1">
            <a:extLst>
              <a:ext uri="{FF2B5EF4-FFF2-40B4-BE49-F238E27FC236}">
                <a16:creationId xmlns:a16="http://schemas.microsoft.com/office/drawing/2014/main" id="{14D23239-E7FF-DC48-B90C-EE859BA638F6}"/>
              </a:ext>
            </a:extLst>
          </p:cNvPr>
          <p:cNvSpPr>
            <a:spLocks noGrp="1"/>
          </p:cNvSpPr>
          <p:nvPr>
            <p:ph type="title"/>
          </p:nvPr>
        </p:nvSpPr>
        <p:spPr>
          <a:xfrm>
            <a:off x="393123" y="258867"/>
            <a:ext cx="10515600" cy="1325563"/>
          </a:xfrm>
        </p:spPr>
        <p:txBody>
          <a:bodyPr/>
          <a:lstStyle/>
          <a:p>
            <a:r>
              <a:rPr lang="en-GB">
                <a:solidFill>
                  <a:srgbClr val="127076"/>
                </a:solidFill>
                <a:latin typeface="Arial" panose="020B0604020202020204" pitchFamily="34" charset="0"/>
              </a:rPr>
              <a:t>Static </a:t>
            </a:r>
            <a:br>
              <a:rPr lang="en-GB">
                <a:solidFill>
                  <a:srgbClr val="127076"/>
                </a:solidFill>
                <a:latin typeface="Arial" panose="020B0604020202020204" pitchFamily="34" charset="0"/>
              </a:rPr>
            </a:br>
            <a:r>
              <a:rPr lang="en-GB">
                <a:solidFill>
                  <a:srgbClr val="127076"/>
                </a:solidFill>
                <a:latin typeface="Arial" panose="020B0604020202020204" pitchFamily="34" charset="0"/>
              </a:rPr>
              <a:t>Checking</a:t>
            </a:r>
            <a:endParaRPr lang="en-US"/>
          </a:p>
        </p:txBody>
      </p:sp>
      <p:sp>
        <p:nvSpPr>
          <p:cNvPr id="3" name="Content Placeholder 2">
            <a:extLst>
              <a:ext uri="{FF2B5EF4-FFF2-40B4-BE49-F238E27FC236}">
                <a16:creationId xmlns:a16="http://schemas.microsoft.com/office/drawing/2014/main" id="{68DDB5E2-CE86-4346-842A-82636A3C8D17}"/>
              </a:ext>
            </a:extLst>
          </p:cNvPr>
          <p:cNvSpPr>
            <a:spLocks noGrp="1"/>
          </p:cNvSpPr>
          <p:nvPr>
            <p:ph idx="1"/>
          </p:nvPr>
        </p:nvSpPr>
        <p:spPr>
          <a:xfrm>
            <a:off x="4050490" y="1693001"/>
            <a:ext cx="7933692" cy="4351338"/>
          </a:xfrm>
        </p:spPr>
        <p:txBody>
          <a:bodyPr vert="horz" lIns="91440" tIns="45720" rIns="91440" bIns="45720" rtlCol="0" anchor="t">
            <a:normAutofit/>
          </a:bodyPr>
          <a:lstStyle/>
          <a:p>
            <a:pPr fontAlgn="base">
              <a:buFont typeface="Arial" panose="020B0604020202020204" pitchFamily="34" charset="0"/>
              <a:buChar char="•"/>
            </a:pPr>
            <a:r>
              <a:rPr lang="en-GB">
                <a:solidFill>
                  <a:srgbClr val="595959"/>
                </a:solidFill>
                <a:latin typeface="Arial" panose="020B0604020202020204" pitchFamily="34" charset="0"/>
              </a:rPr>
              <a:t>Analyse code for errors or code standards violations</a:t>
            </a:r>
          </a:p>
          <a:p>
            <a:pPr fontAlgn="base">
              <a:buFont typeface="Arial" panose="020B0604020202020204" pitchFamily="34" charset="0"/>
              <a:buChar char="•"/>
            </a:pPr>
            <a:r>
              <a:rPr lang="en-GB">
                <a:solidFill>
                  <a:srgbClr val="595959"/>
                </a:solidFill>
                <a:latin typeface="Arial" panose="020B0604020202020204" pitchFamily="34" charset="0"/>
              </a:rPr>
              <a:t>  Done without running the code</a:t>
            </a:r>
          </a:p>
          <a:p>
            <a:pPr fontAlgn="base">
              <a:buFont typeface="Arial" panose="020B0604020202020204" pitchFamily="34" charset="0"/>
              <a:buChar char="•"/>
            </a:pPr>
            <a:r>
              <a:rPr lang="en-GB">
                <a:solidFill>
                  <a:srgbClr val="595959"/>
                </a:solidFill>
                <a:latin typeface="Arial" panose="020B0604020202020204" pitchFamily="34" charset="0"/>
              </a:rPr>
              <a:t>  Catch well-known gotchas</a:t>
            </a:r>
          </a:p>
          <a:p>
            <a:pPr fontAlgn="base">
              <a:buFont typeface="Arial" panose="020B0604020202020204" pitchFamily="34" charset="0"/>
              <a:buChar char="•"/>
            </a:pPr>
            <a:r>
              <a:rPr lang="en-GB">
                <a:solidFill>
                  <a:srgbClr val="595959"/>
                </a:solidFill>
                <a:latin typeface="Arial" panose="020B0604020202020204" pitchFamily="34" charset="0"/>
              </a:rPr>
              <a:t>  Helps keep code consistent and readable</a:t>
            </a:r>
          </a:p>
          <a:p>
            <a:pPr fontAlgn="base">
              <a:spcAft>
                <a:spcPts val="1600"/>
              </a:spcAft>
              <a:buFont typeface="Arial" panose="020B0604020202020204" pitchFamily="34" charset="0"/>
              <a:buChar char="•"/>
            </a:pPr>
            <a:r>
              <a:rPr lang="en-GB">
                <a:solidFill>
                  <a:srgbClr val="595959"/>
                </a:solidFill>
                <a:latin typeface="Arial" panose="020B0604020202020204" pitchFamily="34" charset="0"/>
              </a:rPr>
              <a:t>  Won't make sure your code works to spec</a:t>
            </a:r>
          </a:p>
          <a:p>
            <a:pPr fontAlgn="base">
              <a:spcAft>
                <a:spcPts val="1600"/>
              </a:spcAft>
              <a:buFont typeface="Arial" panose="020B0604020202020204" pitchFamily="34" charset="0"/>
              <a:buChar char="•"/>
            </a:pPr>
            <a:endParaRPr lang="en-GB">
              <a:solidFill>
                <a:srgbClr val="595959"/>
              </a:solidFill>
              <a:latin typeface="Arial" panose="020B0604020202020204" pitchFamily="34" charset="0"/>
            </a:endParaRPr>
          </a:p>
          <a:p>
            <a:pPr marL="0" indent="0" fontAlgn="base">
              <a:spcAft>
                <a:spcPts val="1600"/>
              </a:spcAft>
              <a:buNone/>
            </a:pPr>
            <a:endParaRPr lang="en-GB">
              <a:solidFill>
                <a:srgbClr val="595959"/>
              </a:solidFill>
              <a:latin typeface="Arial" panose="020B0604020202020204" pitchFamily="34" charset="0"/>
              <a:cs typeface="Arial"/>
            </a:endParaRPr>
          </a:p>
        </p:txBody>
      </p:sp>
    </p:spTree>
    <p:extLst>
      <p:ext uri="{BB962C8B-B14F-4D97-AF65-F5344CB8AC3E}">
        <p14:creationId xmlns:p14="http://schemas.microsoft.com/office/powerpoint/2010/main" val="222856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C63D-4565-574E-A3D5-72C9AD5604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59823A-100B-D64E-8F06-3CC6B75EC00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96AB05F-688A-7E4B-81B3-922F87479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032CD24-5CB8-0D46-BC0B-5DA0FF174C90}"/>
              </a:ext>
            </a:extLst>
          </p:cNvPr>
          <p:cNvSpPr/>
          <p:nvPr/>
        </p:nvSpPr>
        <p:spPr>
          <a:xfrm>
            <a:off x="3048000" y="2967335"/>
            <a:ext cx="6096000" cy="1200329"/>
          </a:xfrm>
          <a:prstGeom prst="rect">
            <a:avLst/>
          </a:prstGeom>
        </p:spPr>
        <p:txBody>
          <a:bodyPr>
            <a:spAutoFit/>
          </a:bodyPr>
          <a:lstStyle/>
          <a:p>
            <a:pPr algn="ctr"/>
            <a:r>
              <a:rPr lang="en-GB" sz="3600">
                <a:solidFill>
                  <a:srgbClr val="127076"/>
                </a:solidFill>
                <a:latin typeface="Arial" panose="020B0604020202020204" pitchFamily="34" charset="0"/>
              </a:rPr>
              <a:t>What is a “Unit”?</a:t>
            </a:r>
            <a:endParaRPr lang="en-GB" sz="3600"/>
          </a:p>
          <a:p>
            <a:br>
              <a:rPr lang="en-GB"/>
            </a:br>
            <a:endParaRPr lang="en-US"/>
          </a:p>
        </p:txBody>
      </p:sp>
      <p:pic>
        <p:nvPicPr>
          <p:cNvPr id="6" name="Picture 5">
            <a:extLst>
              <a:ext uri="{FF2B5EF4-FFF2-40B4-BE49-F238E27FC236}">
                <a16:creationId xmlns:a16="http://schemas.microsoft.com/office/drawing/2014/main" id="{73B701BC-B1CC-784D-BEEC-FBD83282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117166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08894-D4B6-EB4C-8926-C99D1D46B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96D76A9-CFF8-4848-AE2E-5715810562C3}"/>
              </a:ext>
            </a:extLst>
          </p:cNvPr>
          <p:cNvSpPr>
            <a:spLocks noGrp="1"/>
          </p:cNvSpPr>
          <p:nvPr>
            <p:ph type="title"/>
          </p:nvPr>
        </p:nvSpPr>
        <p:spPr/>
        <p:txBody>
          <a:bodyPr/>
          <a:lstStyle/>
          <a:p>
            <a:r>
              <a:rPr lang="en-GB">
                <a:solidFill>
                  <a:srgbClr val="127076"/>
                </a:solidFill>
                <a:latin typeface="Arial"/>
                <a:cs typeface="Arial"/>
              </a:rPr>
              <a:t>Unit Testing</a:t>
            </a:r>
            <a:endParaRPr lang="en-US"/>
          </a:p>
        </p:txBody>
      </p:sp>
      <p:sp>
        <p:nvSpPr>
          <p:cNvPr id="3" name="Content Placeholder 2">
            <a:extLst>
              <a:ext uri="{FF2B5EF4-FFF2-40B4-BE49-F238E27FC236}">
                <a16:creationId xmlns:a16="http://schemas.microsoft.com/office/drawing/2014/main" id="{FE260E8E-ABD2-9840-B271-20C98AEEC9B9}"/>
              </a:ext>
            </a:extLst>
          </p:cNvPr>
          <p:cNvSpPr>
            <a:spLocks noGrp="1"/>
          </p:cNvSpPr>
          <p:nvPr>
            <p:ph idx="1"/>
          </p:nvPr>
        </p:nvSpPr>
        <p:spPr>
          <a:xfrm>
            <a:off x="838200" y="1350937"/>
            <a:ext cx="10515600" cy="4826026"/>
          </a:xfrm>
        </p:spPr>
        <p:txBody>
          <a:bodyPr vert="horz" lIns="91440" tIns="45720" rIns="91440" bIns="45720" rtlCol="0" anchor="t">
            <a:normAutofit/>
          </a:bodyPr>
          <a:lstStyle/>
          <a:p>
            <a:pPr>
              <a:lnSpc>
                <a:spcPct val="100000"/>
              </a:lnSpc>
              <a:spcBef>
                <a:spcPts val="0"/>
              </a:spcBef>
              <a:buFont typeface="Arial,Sans-Serif"/>
            </a:pPr>
            <a:r>
              <a:rPr lang="en-GB">
                <a:solidFill>
                  <a:srgbClr val="595959"/>
                </a:solidFill>
                <a:latin typeface="Arial"/>
                <a:cs typeface="Arial"/>
              </a:rPr>
              <a:t>  Exercise small section of code</a:t>
            </a:r>
            <a:endParaRPr lang="en-US">
              <a:ea typeface="+mn-lt"/>
              <a:cs typeface="+mn-lt"/>
            </a:endParaRPr>
          </a:p>
          <a:p>
            <a:pPr>
              <a:lnSpc>
                <a:spcPct val="100000"/>
              </a:lnSpc>
              <a:spcBef>
                <a:spcPts val="0"/>
              </a:spcBef>
              <a:buFont typeface="Arial,Sans-Serif"/>
            </a:pPr>
            <a:r>
              <a:rPr lang="en-GB">
                <a:solidFill>
                  <a:srgbClr val="595959"/>
                </a:solidFill>
                <a:latin typeface="Arial"/>
                <a:cs typeface="Arial"/>
              </a:rPr>
              <a:t>  Fast to run</a:t>
            </a:r>
            <a:endParaRPr lang="en-US">
              <a:ea typeface="+mn-lt"/>
              <a:cs typeface="+mn-lt"/>
            </a:endParaRPr>
          </a:p>
          <a:p>
            <a:pPr>
              <a:lnSpc>
                <a:spcPct val="100000"/>
              </a:lnSpc>
              <a:spcBef>
                <a:spcPts val="0"/>
              </a:spcBef>
              <a:buFont typeface="Arial,Sans-Serif"/>
            </a:pPr>
            <a:r>
              <a:rPr lang="en-GB">
                <a:solidFill>
                  <a:srgbClr val="595959"/>
                </a:solidFill>
                <a:latin typeface="Arial"/>
                <a:cs typeface="Arial"/>
              </a:rPr>
              <a:t>  Gives us confidence to refactor code</a:t>
            </a:r>
            <a:endParaRPr lang="en-US">
              <a:ea typeface="+mn-lt"/>
              <a:cs typeface="+mn-lt"/>
            </a:endParaRPr>
          </a:p>
          <a:p>
            <a:pPr>
              <a:lnSpc>
                <a:spcPct val="100000"/>
              </a:lnSpc>
              <a:spcBef>
                <a:spcPts val="0"/>
              </a:spcBef>
              <a:spcAft>
                <a:spcPts val="1600"/>
              </a:spcAft>
              <a:buFont typeface="Arial,Sans-Serif"/>
            </a:pPr>
            <a:r>
              <a:rPr lang="en-GB">
                <a:solidFill>
                  <a:srgbClr val="595959"/>
                </a:solidFill>
                <a:latin typeface="Arial"/>
                <a:cs typeface="Arial"/>
              </a:rPr>
              <a:t>  To TDD or not TDD</a:t>
            </a:r>
            <a:endParaRPr lang="en-US"/>
          </a:p>
        </p:txBody>
      </p:sp>
      <p:pic>
        <p:nvPicPr>
          <p:cNvPr id="5" name="Picture 4">
            <a:extLst>
              <a:ext uri="{FF2B5EF4-FFF2-40B4-BE49-F238E27FC236}">
                <a16:creationId xmlns:a16="http://schemas.microsoft.com/office/drawing/2014/main" id="{6D3A0FDD-CCE9-4048-B4B7-8F5528FB5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6" name="Rectangle 5">
            <a:extLst>
              <a:ext uri="{FF2B5EF4-FFF2-40B4-BE49-F238E27FC236}">
                <a16:creationId xmlns:a16="http://schemas.microsoft.com/office/drawing/2014/main" id="{06A4BA1E-76D2-D54E-B20B-2E5E501177E4}"/>
              </a:ext>
            </a:extLst>
          </p:cNvPr>
          <p:cNvSpPr/>
          <p:nvPr/>
        </p:nvSpPr>
        <p:spPr>
          <a:xfrm>
            <a:off x="633045" y="365124"/>
            <a:ext cx="11225303" cy="1569660"/>
          </a:xfrm>
          <a:prstGeom prst="rect">
            <a:avLst/>
          </a:prstGeom>
        </p:spPr>
        <p:txBody>
          <a:bodyPr wrap="square" anchor="t">
            <a:spAutoFit/>
          </a:bodyPr>
          <a:lstStyle/>
          <a:p>
            <a:endParaRPr lang="en-GB" sz="3600">
              <a:solidFill>
                <a:srgbClr val="127076"/>
              </a:solidFill>
              <a:latin typeface="Arial" panose="020B0604020202020204" pitchFamily="34" charset="0"/>
              <a:cs typeface="Arial"/>
            </a:endParaRPr>
          </a:p>
          <a:p>
            <a:endParaRPr lang="en-GB" sz="3600"/>
          </a:p>
          <a:p>
            <a:pPr fontAlgn="base">
              <a:buFont typeface="Arial" panose="020B0604020202020204" pitchFamily="34" charset="0"/>
              <a:buChar char="•"/>
            </a:pPr>
            <a:endParaRPr lang="en-GB" sz="2400">
              <a:solidFill>
                <a:srgbClr val="595959"/>
              </a:solidFill>
              <a:latin typeface="Arial"/>
              <a:cs typeface="Arial"/>
            </a:endParaRPr>
          </a:p>
        </p:txBody>
      </p:sp>
    </p:spTree>
    <p:extLst>
      <p:ext uri="{BB962C8B-B14F-4D97-AF65-F5344CB8AC3E}">
        <p14:creationId xmlns:p14="http://schemas.microsoft.com/office/powerpoint/2010/main" val="3905273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773575-BBD2-4A46-A475-87DE7C184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8A4DA03-310B-1D43-A24B-E574C1CDF909}"/>
              </a:ext>
            </a:extLst>
          </p:cNvPr>
          <p:cNvSpPr>
            <a:spLocks noGrp="1"/>
          </p:cNvSpPr>
          <p:nvPr>
            <p:ph idx="1"/>
          </p:nvPr>
        </p:nvSpPr>
        <p:spPr>
          <a:xfrm>
            <a:off x="519545" y="564170"/>
            <a:ext cx="10515600" cy="5503839"/>
          </a:xfrm>
        </p:spPr>
        <p:txBody>
          <a:bodyPr vert="horz" lIns="91440" tIns="45720" rIns="91440" bIns="45720" rtlCol="0" anchor="t">
            <a:normAutofit/>
          </a:bodyPr>
          <a:lstStyle/>
          <a:p>
            <a:pPr marL="0" indent="0">
              <a:buNone/>
            </a:pPr>
            <a:endParaRPr lang="en-GB" sz="3300">
              <a:ea typeface="+mn-lt"/>
              <a:cs typeface="+mn-lt"/>
            </a:endParaRPr>
          </a:p>
          <a:p>
            <a:pPr marL="0" indent="0">
              <a:buNone/>
            </a:pPr>
            <a:endParaRPr lang="en-GB" sz="3300">
              <a:ea typeface="+mn-lt"/>
              <a:cs typeface="+mn-lt"/>
            </a:endParaRPr>
          </a:p>
          <a:p>
            <a:pPr marL="0" indent="0">
              <a:buNone/>
            </a:pPr>
            <a:r>
              <a:rPr lang="en-GB" sz="3300">
                <a:ea typeface="+mn-lt"/>
                <a:cs typeface="+mn-lt"/>
              </a:rPr>
              <a:t>expect(</a:t>
            </a:r>
            <a:r>
              <a:rPr lang="en-GB" sz="3300" err="1">
                <a:ea typeface="+mn-lt"/>
                <a:cs typeface="+mn-lt"/>
              </a:rPr>
              <a:t>umbrellaOpens</a:t>
            </a:r>
            <a:r>
              <a:rPr lang="en-GB" sz="3300">
                <a:ea typeface="+mn-lt"/>
                <a:cs typeface="+mn-lt"/>
              </a:rPr>
              <a:t>).</a:t>
            </a:r>
            <a:r>
              <a:rPr lang="en-GB" sz="3300" err="1">
                <a:ea typeface="+mn-lt"/>
                <a:cs typeface="+mn-lt"/>
              </a:rPr>
              <a:t>toBe</a:t>
            </a:r>
            <a:r>
              <a:rPr lang="en-GB" sz="3300">
                <a:ea typeface="+mn-lt"/>
                <a:cs typeface="+mn-lt"/>
              </a:rPr>
              <a:t>(true) </a:t>
            </a:r>
            <a:endParaRPr lang="en-GB" sz="3300" i="1">
              <a:ea typeface="+mn-lt"/>
              <a:cs typeface="+mn-lt"/>
            </a:endParaRPr>
          </a:p>
          <a:p>
            <a:pPr marL="0" indent="0">
              <a:buNone/>
            </a:pPr>
            <a:r>
              <a:rPr lang="en-GB" sz="3300">
                <a:ea typeface="+mn-lt"/>
                <a:cs typeface="+mn-lt"/>
              </a:rPr>
              <a:t>tests: 1 passed, 1 total </a:t>
            </a:r>
            <a:endParaRPr lang="en-GB" sz="3300" i="1">
              <a:ea typeface="+mn-lt"/>
              <a:cs typeface="+mn-lt"/>
            </a:endParaRPr>
          </a:p>
          <a:p>
            <a:pPr marL="0" indent="0">
              <a:buNone/>
            </a:pPr>
            <a:r>
              <a:rPr lang="en-GB" sz="3300">
                <a:ea typeface="+mn-lt"/>
                <a:cs typeface="+mn-lt"/>
              </a:rPr>
              <a:t>**all tests passed**</a:t>
            </a:r>
          </a:p>
          <a:p>
            <a:pPr marL="0" indent="0">
              <a:buNone/>
            </a:pPr>
            <a:endParaRPr lang="en-GB" sz="3300">
              <a:solidFill>
                <a:srgbClr val="000000"/>
              </a:solidFill>
              <a:latin typeface="Calibri"/>
              <a:cs typeface="Calibri"/>
            </a:endParaRPr>
          </a:p>
        </p:txBody>
      </p:sp>
      <p:pic>
        <p:nvPicPr>
          <p:cNvPr id="5" name="Picture 4">
            <a:extLst>
              <a:ext uri="{FF2B5EF4-FFF2-40B4-BE49-F238E27FC236}">
                <a16:creationId xmlns:a16="http://schemas.microsoft.com/office/drawing/2014/main" id="{334E62D4-9178-4446-BAF5-EBA93AC4C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pic>
        <p:nvPicPr>
          <p:cNvPr id="8" name="Picture 8" descr="A person with a tiled floor&#10;&#10;Description generated with high confidence">
            <a:extLst>
              <a:ext uri="{FF2B5EF4-FFF2-40B4-BE49-F238E27FC236}">
                <a16:creationId xmlns:a16="http://schemas.microsoft.com/office/drawing/2014/main" id="{13A1ECF2-F1B0-4488-868F-1145006B9437}"/>
              </a:ext>
            </a:extLst>
          </p:cNvPr>
          <p:cNvPicPr>
            <a:picLocks noChangeAspect="1"/>
          </p:cNvPicPr>
          <p:nvPr/>
        </p:nvPicPr>
        <p:blipFill>
          <a:blip r:embed="rId5"/>
          <a:stretch>
            <a:fillRect/>
          </a:stretch>
        </p:blipFill>
        <p:spPr>
          <a:xfrm>
            <a:off x="6738750" y="152450"/>
            <a:ext cx="3220348" cy="5739440"/>
          </a:xfrm>
          <a:prstGeom prst="rect">
            <a:avLst/>
          </a:prstGeom>
        </p:spPr>
      </p:pic>
    </p:spTree>
    <p:extLst>
      <p:ext uri="{BB962C8B-B14F-4D97-AF65-F5344CB8AC3E}">
        <p14:creationId xmlns:p14="http://schemas.microsoft.com/office/powerpoint/2010/main" val="3946795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4D319D-7A02-854F-906F-F1F1421F5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336651" cy="6939366"/>
          </a:xfrm>
          <a:prstGeom prst="rect">
            <a:avLst/>
          </a:prstGeom>
        </p:spPr>
      </p:pic>
      <p:pic>
        <p:nvPicPr>
          <p:cNvPr id="5" name="Picture 4">
            <a:extLst>
              <a:ext uri="{FF2B5EF4-FFF2-40B4-BE49-F238E27FC236}">
                <a16:creationId xmlns:a16="http://schemas.microsoft.com/office/drawing/2014/main" id="{EB331BB1-B163-3641-B9A4-BB3BCDF36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7" name="Title 6">
            <a:extLst>
              <a:ext uri="{FF2B5EF4-FFF2-40B4-BE49-F238E27FC236}">
                <a16:creationId xmlns:a16="http://schemas.microsoft.com/office/drawing/2014/main" id="{FCFEF2A3-FACE-1944-B1FC-03459F265825}"/>
              </a:ext>
            </a:extLst>
          </p:cNvPr>
          <p:cNvSpPr>
            <a:spLocks noGrp="1"/>
          </p:cNvSpPr>
          <p:nvPr>
            <p:ph type="title"/>
          </p:nvPr>
        </p:nvSpPr>
        <p:spPr>
          <a:xfrm>
            <a:off x="506506" y="365125"/>
            <a:ext cx="2572871" cy="1991657"/>
          </a:xfrm>
        </p:spPr>
        <p:txBody>
          <a:bodyPr>
            <a:normAutofit/>
          </a:bodyPr>
          <a:lstStyle/>
          <a:p>
            <a:r>
              <a:rPr lang="en-US"/>
              <a:t>What makes a good test?</a:t>
            </a:r>
          </a:p>
        </p:txBody>
      </p:sp>
      <p:sp>
        <p:nvSpPr>
          <p:cNvPr id="6" name="TextBox 5">
            <a:extLst>
              <a:ext uri="{FF2B5EF4-FFF2-40B4-BE49-F238E27FC236}">
                <a16:creationId xmlns:a16="http://schemas.microsoft.com/office/drawing/2014/main" id="{11DFE5FC-E378-4242-B9DB-9C60695F6712}"/>
              </a:ext>
            </a:extLst>
          </p:cNvPr>
          <p:cNvSpPr txBox="1"/>
          <p:nvPr/>
        </p:nvSpPr>
        <p:spPr>
          <a:xfrm>
            <a:off x="4062196" y="1877635"/>
            <a:ext cx="630878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400">
                <a:ea typeface="+mn-lt"/>
                <a:cs typeface="+mn-lt"/>
              </a:rPr>
              <a:t>Keep it simple, stupid</a:t>
            </a:r>
          </a:p>
          <a:p>
            <a:pPr marL="285750" indent="-285750">
              <a:buFont typeface="Arial"/>
              <a:buChar char="•"/>
            </a:pPr>
            <a:r>
              <a:rPr lang="en-GB" sz="2400">
                <a:ea typeface="+mn-lt"/>
                <a:cs typeface="+mn-lt"/>
              </a:rPr>
              <a:t>Smaller the better</a:t>
            </a:r>
          </a:p>
          <a:p>
            <a:pPr marL="285750" indent="-285750">
              <a:buFont typeface="Arial"/>
              <a:buChar char="•"/>
            </a:pPr>
            <a:r>
              <a:rPr lang="en-GB" sz="2400">
                <a:ea typeface="+mn-lt"/>
                <a:cs typeface="+mn-lt"/>
              </a:rPr>
              <a:t>Don’t intertwine tests</a:t>
            </a:r>
          </a:p>
          <a:p>
            <a:pPr marL="285750" indent="-285750">
              <a:buFont typeface="Arial"/>
              <a:buChar char="•"/>
            </a:pPr>
            <a:r>
              <a:rPr lang="en-GB" sz="2400">
                <a:ea typeface="+mn-lt"/>
                <a:cs typeface="+mn-lt"/>
              </a:rPr>
              <a:t>Think very clearly about what you want to know from the test</a:t>
            </a:r>
          </a:p>
          <a:p>
            <a:pPr marL="285750" indent="-285750">
              <a:buFont typeface="Arial"/>
              <a:buChar char="•"/>
            </a:pPr>
            <a:endParaRPr lang="en-GB" sz="2400">
              <a:ea typeface="+mn-lt"/>
              <a:cs typeface="+mn-lt"/>
            </a:endParaRPr>
          </a:p>
          <a:p>
            <a:pPr marL="285750" indent="-285750">
              <a:buFont typeface="Arial"/>
              <a:buChar char="•"/>
            </a:pPr>
            <a:endParaRPr lang="en-GB" sz="2400">
              <a:ea typeface="+mn-lt"/>
              <a:cs typeface="+mn-lt"/>
            </a:endParaRPr>
          </a:p>
          <a:p>
            <a:pPr marL="285750" indent="-285750" algn="l">
              <a:buFont typeface="Arial"/>
              <a:buChar char="•"/>
            </a:pPr>
            <a:r>
              <a:rPr lang="en-GB" sz="2400">
                <a:ea typeface="+mn-lt"/>
                <a:cs typeface="+mn-lt"/>
                <a:hlinkClick r:id="rId5"/>
              </a:rPr>
              <a:t>https://www.maxpou.fr/10-tips-write-better-tests</a:t>
            </a:r>
            <a:endParaRPr lang="en-GB" sz="2400"/>
          </a:p>
          <a:p>
            <a:pPr marL="285750" indent="-285750">
              <a:buFont typeface="Arial"/>
              <a:buChar char="•"/>
            </a:pPr>
            <a:endParaRPr lang="en-GB">
              <a:cs typeface="Calibri"/>
            </a:endParaRPr>
          </a:p>
          <a:p>
            <a:pPr marL="285750" indent="-285750">
              <a:buFont typeface="Arial"/>
              <a:buChar char="•"/>
            </a:pPr>
            <a:endParaRPr lang="en-GB">
              <a:cs typeface="Calibri"/>
            </a:endParaRPr>
          </a:p>
          <a:p>
            <a:pPr marL="285750" indent="-285750">
              <a:buFont typeface="Arial"/>
              <a:buChar char="•"/>
            </a:pPr>
            <a:endParaRPr lang="en-GB">
              <a:cs typeface="Calibri"/>
            </a:endParaRPr>
          </a:p>
        </p:txBody>
      </p:sp>
    </p:spTree>
    <p:extLst>
      <p:ext uri="{BB962C8B-B14F-4D97-AF65-F5344CB8AC3E}">
        <p14:creationId xmlns:p14="http://schemas.microsoft.com/office/powerpoint/2010/main" val="3162484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ACFAAE-921F-0A40-9A02-D1108EB15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336651" cy="6939366"/>
          </a:xfrm>
          <a:prstGeom prst="rect">
            <a:avLst/>
          </a:prstGeom>
        </p:spPr>
      </p:pic>
      <p:sp>
        <p:nvSpPr>
          <p:cNvPr id="2" name="Title 1">
            <a:extLst>
              <a:ext uri="{FF2B5EF4-FFF2-40B4-BE49-F238E27FC236}">
                <a16:creationId xmlns:a16="http://schemas.microsoft.com/office/drawing/2014/main" id="{1BFFE342-BE2C-3845-A910-1CDC9234A18E}"/>
              </a:ext>
            </a:extLst>
          </p:cNvPr>
          <p:cNvSpPr>
            <a:spLocks noGrp="1"/>
          </p:cNvSpPr>
          <p:nvPr>
            <p:ph type="title"/>
          </p:nvPr>
        </p:nvSpPr>
        <p:spPr>
          <a:xfrm>
            <a:off x="838200" y="2563063"/>
            <a:ext cx="10515600" cy="1325563"/>
          </a:xfrm>
        </p:spPr>
        <p:txBody>
          <a:bodyPr>
            <a:normAutofit fontScale="90000"/>
          </a:bodyPr>
          <a:lstStyle/>
          <a:p>
            <a:pPr algn="ctr">
              <a:lnSpc>
                <a:spcPct val="100000"/>
              </a:lnSpc>
              <a:spcBef>
                <a:spcPts val="0"/>
              </a:spcBef>
            </a:pPr>
            <a:r>
              <a:rPr lang="en-GB">
                <a:solidFill>
                  <a:srgbClr val="127076"/>
                </a:solidFill>
                <a:latin typeface="Arial"/>
                <a:cs typeface="Arial"/>
              </a:rPr>
              <a:t>Testing the Bigger</a:t>
            </a:r>
            <a:endParaRPr lang="en-GB">
              <a:ea typeface="+mj-lt"/>
              <a:cs typeface="+mj-lt"/>
            </a:endParaRPr>
          </a:p>
          <a:p>
            <a:pPr algn="ctr">
              <a:lnSpc>
                <a:spcPct val="100000"/>
              </a:lnSpc>
              <a:spcBef>
                <a:spcPts val="0"/>
              </a:spcBef>
            </a:pPr>
            <a:r>
              <a:rPr lang="en-GB">
                <a:solidFill>
                  <a:srgbClr val="127076"/>
                </a:solidFill>
                <a:latin typeface="Arial"/>
                <a:cs typeface="Arial"/>
              </a:rPr>
              <a:t>Picture</a:t>
            </a:r>
            <a:endParaRPr lang="en-US"/>
          </a:p>
        </p:txBody>
      </p:sp>
      <p:pic>
        <p:nvPicPr>
          <p:cNvPr id="5" name="Picture 4">
            <a:extLst>
              <a:ext uri="{FF2B5EF4-FFF2-40B4-BE49-F238E27FC236}">
                <a16:creationId xmlns:a16="http://schemas.microsoft.com/office/drawing/2014/main" id="{928B65C8-E1BE-0445-90B5-47759B03A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1045458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4D319D-7A02-854F-906F-F1F1421F5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336651" cy="6939366"/>
          </a:xfrm>
          <a:prstGeom prst="rect">
            <a:avLst/>
          </a:prstGeom>
        </p:spPr>
      </p:pic>
      <p:sp>
        <p:nvSpPr>
          <p:cNvPr id="2" name="Title 1">
            <a:extLst>
              <a:ext uri="{FF2B5EF4-FFF2-40B4-BE49-F238E27FC236}">
                <a16:creationId xmlns:a16="http://schemas.microsoft.com/office/drawing/2014/main" id="{2AC4CA62-6D8F-0442-BEB1-7F4650F4097C}"/>
              </a:ext>
            </a:extLst>
          </p:cNvPr>
          <p:cNvSpPr>
            <a:spLocks noGrp="1"/>
          </p:cNvSpPr>
          <p:nvPr>
            <p:ph type="title"/>
          </p:nvPr>
        </p:nvSpPr>
        <p:spPr>
          <a:xfrm>
            <a:off x="748722" y="2360026"/>
            <a:ext cx="10515600" cy="1325563"/>
          </a:xfrm>
        </p:spPr>
        <p:txBody>
          <a:bodyPr/>
          <a:lstStyle/>
          <a:p>
            <a:r>
              <a:rPr lang="en-GB">
                <a:solidFill>
                  <a:srgbClr val="127076"/>
                </a:solidFill>
                <a:latin typeface="Arial"/>
                <a:cs typeface="Arial"/>
              </a:rPr>
              <a:t>What is an Integration Test?</a:t>
            </a:r>
            <a:endParaRPr lang="en-US"/>
          </a:p>
        </p:txBody>
      </p:sp>
      <p:pic>
        <p:nvPicPr>
          <p:cNvPr id="5" name="Picture 4">
            <a:extLst>
              <a:ext uri="{FF2B5EF4-FFF2-40B4-BE49-F238E27FC236}">
                <a16:creationId xmlns:a16="http://schemas.microsoft.com/office/drawing/2014/main" id="{EB331BB1-B163-3641-B9A4-BB3BCDF36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6" name="Rectangle 5">
            <a:extLst>
              <a:ext uri="{FF2B5EF4-FFF2-40B4-BE49-F238E27FC236}">
                <a16:creationId xmlns:a16="http://schemas.microsoft.com/office/drawing/2014/main" id="{EAFA8719-760C-734D-92D9-F0A1A5493890}"/>
              </a:ext>
            </a:extLst>
          </p:cNvPr>
          <p:cNvSpPr/>
          <p:nvPr/>
        </p:nvSpPr>
        <p:spPr>
          <a:xfrm>
            <a:off x="3048000" y="2967335"/>
            <a:ext cx="6096000" cy="1200329"/>
          </a:xfrm>
          <a:prstGeom prst="rect">
            <a:avLst/>
          </a:prstGeom>
        </p:spPr>
        <p:txBody>
          <a:bodyPr anchor="t">
            <a:spAutoFit/>
          </a:bodyPr>
          <a:lstStyle/>
          <a:p>
            <a:pPr algn="ctr"/>
            <a:endParaRPr lang="en-GB" sz="3600">
              <a:solidFill>
                <a:srgbClr val="127076"/>
              </a:solidFill>
              <a:latin typeface="Arial"/>
              <a:cs typeface="Arial"/>
            </a:endParaRPr>
          </a:p>
          <a:p>
            <a:br>
              <a:rPr lang="en-GB"/>
            </a:br>
            <a:endParaRPr lang="en-US"/>
          </a:p>
        </p:txBody>
      </p:sp>
    </p:spTree>
    <p:extLst>
      <p:ext uri="{BB962C8B-B14F-4D97-AF65-F5344CB8AC3E}">
        <p14:creationId xmlns:p14="http://schemas.microsoft.com/office/powerpoint/2010/main" val="3494978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BD1F89-211D-E04D-B285-F3C94E32D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C838C47-1F76-774D-B963-1DB90E219CB4}"/>
              </a:ext>
            </a:extLst>
          </p:cNvPr>
          <p:cNvSpPr>
            <a:spLocks noGrp="1"/>
          </p:cNvSpPr>
          <p:nvPr>
            <p:ph type="title"/>
          </p:nvPr>
        </p:nvSpPr>
        <p:spPr/>
        <p:txBody>
          <a:bodyPr/>
          <a:lstStyle/>
          <a:p>
            <a:r>
              <a:rPr lang="en-GB">
                <a:solidFill>
                  <a:srgbClr val="127076"/>
                </a:solidFill>
                <a:latin typeface="Arial"/>
                <a:cs typeface="Arial"/>
              </a:rPr>
              <a:t>Integration Testing</a:t>
            </a:r>
            <a:endParaRPr lang="en-US"/>
          </a:p>
        </p:txBody>
      </p:sp>
      <p:sp>
        <p:nvSpPr>
          <p:cNvPr id="3" name="Content Placeholder 2">
            <a:extLst>
              <a:ext uri="{FF2B5EF4-FFF2-40B4-BE49-F238E27FC236}">
                <a16:creationId xmlns:a16="http://schemas.microsoft.com/office/drawing/2014/main" id="{A9D3AAAA-5D20-2E44-A6BA-AD4D78DA11D6}"/>
              </a:ext>
            </a:extLst>
          </p:cNvPr>
          <p:cNvSpPr>
            <a:spLocks noGrp="1"/>
          </p:cNvSpPr>
          <p:nvPr>
            <p:ph idx="1"/>
          </p:nvPr>
        </p:nvSpPr>
        <p:spPr/>
        <p:txBody>
          <a:bodyPr vert="horz" lIns="91440" tIns="45720" rIns="91440" bIns="45720" rtlCol="0" anchor="t">
            <a:normAutofit/>
          </a:bodyPr>
          <a:lstStyle/>
          <a:p>
            <a:pPr marL="285750" indent="-285750">
              <a:lnSpc>
                <a:spcPct val="100000"/>
              </a:lnSpc>
              <a:spcBef>
                <a:spcPts val="0"/>
              </a:spcBef>
              <a:spcAft>
                <a:spcPts val="1200"/>
              </a:spcAft>
              <a:buFont typeface="Arial,Sans-Serif"/>
            </a:pPr>
            <a:r>
              <a:rPr lang="en-GB">
                <a:solidFill>
                  <a:srgbClr val="595959"/>
                </a:solidFill>
                <a:latin typeface="Arial"/>
                <a:cs typeface="Arial"/>
              </a:rPr>
              <a:t>Slower to run</a:t>
            </a:r>
            <a:endParaRPr lang="en-US">
              <a:ea typeface="+mn-lt"/>
              <a:cs typeface="+mn-lt"/>
            </a:endParaRPr>
          </a:p>
          <a:p>
            <a:pPr marL="285750" indent="-285750">
              <a:lnSpc>
                <a:spcPct val="100000"/>
              </a:lnSpc>
              <a:spcBef>
                <a:spcPts val="0"/>
              </a:spcBef>
              <a:spcAft>
                <a:spcPts val="1200"/>
              </a:spcAft>
              <a:buFont typeface="Arial,Sans-Serif"/>
            </a:pPr>
            <a:r>
              <a:rPr lang="en-GB">
                <a:solidFill>
                  <a:srgbClr val="595959"/>
                </a:solidFill>
                <a:latin typeface="Arial"/>
                <a:cs typeface="Arial"/>
              </a:rPr>
              <a:t>Use real objects not mocks</a:t>
            </a:r>
            <a:endParaRPr lang="en-US">
              <a:ea typeface="+mn-lt"/>
              <a:cs typeface="+mn-lt"/>
            </a:endParaRPr>
          </a:p>
          <a:p>
            <a:pPr marL="0" indent="0">
              <a:lnSpc>
                <a:spcPct val="100000"/>
              </a:lnSpc>
              <a:spcBef>
                <a:spcPts val="0"/>
              </a:spcBef>
              <a:spcAft>
                <a:spcPts val="1200"/>
              </a:spcAft>
              <a:buNone/>
            </a:pPr>
            <a:endParaRPr lang="en-GB">
              <a:solidFill>
                <a:srgbClr val="595959"/>
              </a:solidFill>
              <a:latin typeface="Arial"/>
              <a:cs typeface="Arial"/>
            </a:endParaRPr>
          </a:p>
        </p:txBody>
      </p:sp>
      <p:pic>
        <p:nvPicPr>
          <p:cNvPr id="5" name="Picture 4">
            <a:extLst>
              <a:ext uri="{FF2B5EF4-FFF2-40B4-BE49-F238E27FC236}">
                <a16:creationId xmlns:a16="http://schemas.microsoft.com/office/drawing/2014/main" id="{C0091DD4-FBE0-2941-8792-11FEA4399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35434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4D319D-7A02-854F-906F-F1F1421F5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336651" cy="6939366"/>
          </a:xfrm>
          <a:prstGeom prst="rect">
            <a:avLst/>
          </a:prstGeom>
        </p:spPr>
      </p:pic>
      <p:pic>
        <p:nvPicPr>
          <p:cNvPr id="5" name="Picture 4">
            <a:extLst>
              <a:ext uri="{FF2B5EF4-FFF2-40B4-BE49-F238E27FC236}">
                <a16:creationId xmlns:a16="http://schemas.microsoft.com/office/drawing/2014/main" id="{EB331BB1-B163-3641-B9A4-BB3BCDF36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7" name="Title 6">
            <a:extLst>
              <a:ext uri="{FF2B5EF4-FFF2-40B4-BE49-F238E27FC236}">
                <a16:creationId xmlns:a16="http://schemas.microsoft.com/office/drawing/2014/main" id="{FCFEF2A3-FACE-1944-B1FC-03459F265825}"/>
              </a:ext>
            </a:extLst>
          </p:cNvPr>
          <p:cNvSpPr>
            <a:spLocks noGrp="1"/>
          </p:cNvSpPr>
          <p:nvPr>
            <p:ph type="title"/>
          </p:nvPr>
        </p:nvSpPr>
        <p:spPr/>
        <p:txBody>
          <a:bodyPr/>
          <a:lstStyle/>
          <a:p>
            <a:r>
              <a:rPr lang="en-US"/>
              <a:t>2 Unit Tests 0 Integration tests</a:t>
            </a:r>
          </a:p>
        </p:txBody>
      </p:sp>
      <p:pic>
        <p:nvPicPr>
          <p:cNvPr id="9" name="Picture 8">
            <a:extLst>
              <a:ext uri="{FF2B5EF4-FFF2-40B4-BE49-F238E27FC236}">
                <a16:creationId xmlns:a16="http://schemas.microsoft.com/office/drawing/2014/main" id="{085046C1-E0EF-9F40-BAB5-791D6D89B1D9}"/>
              </a:ext>
            </a:extLst>
          </p:cNvPr>
          <p:cNvPicPr>
            <a:picLocks noChangeAspect="1"/>
          </p:cNvPicPr>
          <p:nvPr/>
        </p:nvPicPr>
        <p:blipFill>
          <a:blip r:embed="rId5"/>
          <a:stretch>
            <a:fillRect/>
          </a:stretch>
        </p:blipFill>
        <p:spPr>
          <a:xfrm>
            <a:off x="517569" y="1634686"/>
            <a:ext cx="3136418" cy="3136418"/>
          </a:xfrm>
          <a:prstGeom prst="rect">
            <a:avLst/>
          </a:prstGeom>
        </p:spPr>
      </p:pic>
      <p:pic>
        <p:nvPicPr>
          <p:cNvPr id="11" name="Picture 10" descr="A picture containing floor, indoor, building, small&#10;&#10;Description automatically generated">
            <a:extLst>
              <a:ext uri="{FF2B5EF4-FFF2-40B4-BE49-F238E27FC236}">
                <a16:creationId xmlns:a16="http://schemas.microsoft.com/office/drawing/2014/main" id="{441D854F-3D5C-0245-B93F-AD44526F6045}"/>
              </a:ext>
            </a:extLst>
          </p:cNvPr>
          <p:cNvPicPr>
            <a:picLocks noChangeAspect="1"/>
          </p:cNvPicPr>
          <p:nvPr/>
        </p:nvPicPr>
        <p:blipFill>
          <a:blip r:embed="rId6"/>
          <a:stretch>
            <a:fillRect/>
          </a:stretch>
        </p:blipFill>
        <p:spPr>
          <a:xfrm>
            <a:off x="8580060" y="1534134"/>
            <a:ext cx="3333354" cy="3337521"/>
          </a:xfrm>
          <a:prstGeom prst="rect">
            <a:avLst/>
          </a:prstGeom>
        </p:spPr>
      </p:pic>
      <p:pic>
        <p:nvPicPr>
          <p:cNvPr id="13" name="Picture 12">
            <a:extLst>
              <a:ext uri="{FF2B5EF4-FFF2-40B4-BE49-F238E27FC236}">
                <a16:creationId xmlns:a16="http://schemas.microsoft.com/office/drawing/2014/main" id="{7001842D-4187-D145-A3CF-A45BB9ADB0AF}"/>
              </a:ext>
            </a:extLst>
          </p:cNvPr>
          <p:cNvPicPr>
            <a:picLocks noChangeAspect="1"/>
          </p:cNvPicPr>
          <p:nvPr/>
        </p:nvPicPr>
        <p:blipFill>
          <a:blip r:embed="rId7"/>
          <a:stretch>
            <a:fillRect/>
          </a:stretch>
        </p:blipFill>
        <p:spPr>
          <a:xfrm>
            <a:off x="4074067" y="1780495"/>
            <a:ext cx="3810000" cy="2844800"/>
          </a:xfrm>
          <a:prstGeom prst="rect">
            <a:avLst/>
          </a:prstGeom>
        </p:spPr>
      </p:pic>
    </p:spTree>
    <p:extLst>
      <p:ext uri="{BB962C8B-B14F-4D97-AF65-F5344CB8AC3E}">
        <p14:creationId xmlns:p14="http://schemas.microsoft.com/office/powerpoint/2010/main" val="595072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BF7AE-3370-9041-9225-020B56490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4DF601-8A02-D64D-BD75-4C5B253AE54C}"/>
              </a:ext>
            </a:extLst>
          </p:cNvPr>
          <p:cNvSpPr>
            <a:spLocks noGrp="1"/>
          </p:cNvSpPr>
          <p:nvPr>
            <p:ph type="title"/>
          </p:nvPr>
        </p:nvSpPr>
        <p:spPr>
          <a:xfrm>
            <a:off x="838200" y="365126"/>
            <a:ext cx="10515600" cy="942814"/>
          </a:xfrm>
        </p:spPr>
        <p:txBody>
          <a:bodyPr/>
          <a:lstStyle/>
          <a:p>
            <a:r>
              <a:rPr lang="en-GB">
                <a:solidFill>
                  <a:srgbClr val="127076"/>
                </a:solidFill>
                <a:latin typeface="Arial"/>
                <a:cs typeface="Arial"/>
              </a:rPr>
              <a:t>Acceptance Tests </a:t>
            </a:r>
            <a:endParaRPr lang="en-US"/>
          </a:p>
        </p:txBody>
      </p:sp>
      <p:sp>
        <p:nvSpPr>
          <p:cNvPr id="3" name="Content Placeholder 2">
            <a:extLst>
              <a:ext uri="{FF2B5EF4-FFF2-40B4-BE49-F238E27FC236}">
                <a16:creationId xmlns:a16="http://schemas.microsoft.com/office/drawing/2014/main" id="{97D61F98-0EF1-EC48-8DB4-AF938E6EC0AE}"/>
              </a:ext>
            </a:extLst>
          </p:cNvPr>
          <p:cNvSpPr>
            <a:spLocks noGrp="1"/>
          </p:cNvSpPr>
          <p:nvPr>
            <p:ph idx="1"/>
          </p:nvPr>
        </p:nvSpPr>
        <p:spPr>
          <a:xfrm>
            <a:off x="838200" y="1469985"/>
            <a:ext cx="10515600" cy="4706978"/>
          </a:xfrm>
        </p:spPr>
        <p:txBody>
          <a:bodyPr vert="horz" lIns="91440" tIns="45720" rIns="91440" bIns="45720" rtlCol="0" anchor="t">
            <a:normAutofit/>
          </a:bodyPr>
          <a:lstStyle/>
          <a:p>
            <a:pPr marL="0" indent="0">
              <a:spcAft>
                <a:spcPts val="1600"/>
              </a:spcAft>
              <a:buNone/>
            </a:pPr>
            <a:r>
              <a:rPr lang="en-GB" sz="2900">
                <a:solidFill>
                  <a:srgbClr val="595959"/>
                </a:solidFill>
                <a:latin typeface="Arial"/>
                <a:cs typeface="Arial"/>
              </a:rPr>
              <a:t>Ensuring Tests meet the specification</a:t>
            </a:r>
            <a:endParaRPr lang="en-GB" sz="2900">
              <a:latin typeface="Arial"/>
              <a:cs typeface="Arial"/>
            </a:endParaRPr>
          </a:p>
          <a:p>
            <a:pPr fontAlgn="base">
              <a:buFont typeface="Arial" panose="020B0604020202020204" pitchFamily="34" charset="0"/>
              <a:buChar char="•"/>
            </a:pPr>
            <a:r>
              <a:rPr lang="en-GB" sz="2900">
                <a:solidFill>
                  <a:srgbClr val="595959"/>
                </a:solidFill>
                <a:latin typeface="Arial"/>
                <a:cs typeface="Arial"/>
              </a:rPr>
              <a:t> Black box testing</a:t>
            </a:r>
          </a:p>
          <a:p>
            <a:pPr fontAlgn="base">
              <a:spcAft>
                <a:spcPts val="1600"/>
              </a:spcAft>
              <a:buFont typeface="Arial" panose="020B0604020202020204" pitchFamily="34" charset="0"/>
              <a:buChar char="•"/>
            </a:pPr>
            <a:r>
              <a:rPr lang="en-GB" sz="2900">
                <a:solidFill>
                  <a:srgbClr val="595959"/>
                </a:solidFill>
                <a:latin typeface="Arial"/>
                <a:cs typeface="Arial"/>
              </a:rPr>
              <a:t> White box testing</a:t>
            </a:r>
          </a:p>
          <a:p>
            <a:pPr marL="0" indent="0" fontAlgn="base">
              <a:spcAft>
                <a:spcPts val="1600"/>
              </a:spcAft>
              <a:buNone/>
            </a:pPr>
            <a:endParaRPr lang="en-GB">
              <a:solidFill>
                <a:srgbClr val="595959"/>
              </a:solidFill>
              <a:latin typeface="Arial" panose="020B0604020202020204" pitchFamily="34" charset="0"/>
              <a:cs typeface="Arial"/>
            </a:endParaRPr>
          </a:p>
          <a:p>
            <a:pPr marL="0" indent="0" fontAlgn="base">
              <a:spcAft>
                <a:spcPts val="1600"/>
              </a:spcAft>
              <a:buNone/>
            </a:pPr>
            <a:endParaRPr lang="en-GB">
              <a:solidFill>
                <a:srgbClr val="595959"/>
              </a:solidFill>
              <a:latin typeface="Arial" panose="020B0604020202020204" pitchFamily="34" charset="0"/>
              <a:cs typeface="Arial"/>
            </a:endParaRPr>
          </a:p>
          <a:p>
            <a:pPr marL="0" indent="0" fontAlgn="base">
              <a:spcAft>
                <a:spcPts val="1600"/>
              </a:spcAft>
              <a:buNone/>
            </a:pPr>
            <a:endParaRPr lang="en-GB">
              <a:solidFill>
                <a:srgbClr val="595959"/>
              </a:solidFill>
              <a:latin typeface="Arial" panose="020B0604020202020204" pitchFamily="34" charset="0"/>
              <a:cs typeface="Arial"/>
            </a:endParaRPr>
          </a:p>
          <a:p>
            <a:pPr marL="0" indent="0" fontAlgn="base">
              <a:spcAft>
                <a:spcPts val="1600"/>
              </a:spcAft>
              <a:buNone/>
            </a:pPr>
            <a:r>
              <a:rPr lang="en-GB">
                <a:solidFill>
                  <a:srgbClr val="595959"/>
                </a:solidFill>
                <a:latin typeface="Arial" panose="020B0604020202020204" pitchFamily="34" charset="0"/>
                <a:cs typeface="Arial"/>
              </a:rPr>
              <a:t>Exercise is pairs (10 mins)</a:t>
            </a:r>
          </a:p>
        </p:txBody>
      </p:sp>
      <p:pic>
        <p:nvPicPr>
          <p:cNvPr id="6" name="Picture 5">
            <a:extLst>
              <a:ext uri="{FF2B5EF4-FFF2-40B4-BE49-F238E27FC236}">
                <a16:creationId xmlns:a16="http://schemas.microsoft.com/office/drawing/2014/main" id="{9A7B72A2-1C0D-944A-8037-EFD083DAF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469063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6" y="13252"/>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999" y="5945865"/>
            <a:ext cx="1899251" cy="461422"/>
          </a:xfrm>
          <a:prstGeom prst="rect">
            <a:avLst/>
          </a:prstGeom>
        </p:spPr>
      </p:pic>
      <p:sp>
        <p:nvSpPr>
          <p:cNvPr id="6" name="TextBox 5">
            <a:extLst>
              <a:ext uri="{FF2B5EF4-FFF2-40B4-BE49-F238E27FC236}">
                <a16:creationId xmlns:a16="http://schemas.microsoft.com/office/drawing/2014/main" id="{822C87A0-666F-F642-B2C2-FB6672E44018}"/>
              </a:ext>
            </a:extLst>
          </p:cNvPr>
          <p:cNvSpPr txBox="1"/>
          <p:nvPr/>
        </p:nvSpPr>
        <p:spPr>
          <a:xfrm>
            <a:off x="4491973" y="364599"/>
            <a:ext cx="2606804" cy="923330"/>
          </a:xfrm>
          <a:prstGeom prst="rect">
            <a:avLst/>
          </a:prstGeom>
          <a:noFill/>
        </p:spPr>
        <p:txBody>
          <a:bodyPr wrap="none" rtlCol="0">
            <a:spAutoFit/>
          </a:bodyPr>
          <a:lstStyle/>
          <a:p>
            <a:r>
              <a:rPr lang="en-US" sz="5400"/>
              <a:t>The plan</a:t>
            </a:r>
          </a:p>
        </p:txBody>
      </p:sp>
      <p:sp>
        <p:nvSpPr>
          <p:cNvPr id="8" name="TextBox 7">
            <a:extLst>
              <a:ext uri="{FF2B5EF4-FFF2-40B4-BE49-F238E27FC236}">
                <a16:creationId xmlns:a16="http://schemas.microsoft.com/office/drawing/2014/main" id="{0A92871A-7B61-F04B-8676-72B62D1E8757}"/>
              </a:ext>
            </a:extLst>
          </p:cNvPr>
          <p:cNvSpPr txBox="1"/>
          <p:nvPr/>
        </p:nvSpPr>
        <p:spPr>
          <a:xfrm>
            <a:off x="347207" y="2348840"/>
            <a:ext cx="5926983" cy="3200876"/>
          </a:xfrm>
          <a:prstGeom prst="rect">
            <a:avLst/>
          </a:prstGeom>
          <a:noFill/>
        </p:spPr>
        <p:txBody>
          <a:bodyPr wrap="square" rtlCol="0">
            <a:spAutoFit/>
          </a:bodyPr>
          <a:lstStyle/>
          <a:p>
            <a:r>
              <a:rPr lang="en-US" sz="4000"/>
              <a:t>Today   </a:t>
            </a:r>
          </a:p>
          <a:p>
            <a:r>
              <a:rPr lang="en-US" sz="3600"/>
              <a:t>Theory </a:t>
            </a:r>
          </a:p>
          <a:p>
            <a:r>
              <a:rPr lang="en-US" sz="3600"/>
              <a:t>Risk storming</a:t>
            </a:r>
          </a:p>
          <a:p>
            <a:endParaRPr lang="en-US" sz="3600"/>
          </a:p>
          <a:p>
            <a:br>
              <a:rPr lang="en-GB" b="1"/>
            </a:br>
            <a:r>
              <a:rPr lang="en-GB" b="1"/>
              <a:t>#testing-bootcamp-apprentices-</a:t>
            </a:r>
            <a:br>
              <a:rPr lang="en-GB" b="1"/>
            </a:br>
            <a:endParaRPr lang="en-GB" b="1"/>
          </a:p>
        </p:txBody>
      </p:sp>
      <p:sp>
        <p:nvSpPr>
          <p:cNvPr id="9" name="Rectangle 8">
            <a:extLst>
              <a:ext uri="{FF2B5EF4-FFF2-40B4-BE49-F238E27FC236}">
                <a16:creationId xmlns:a16="http://schemas.microsoft.com/office/drawing/2014/main" id="{878ED13D-2833-4845-9F85-EE827E767829}"/>
              </a:ext>
            </a:extLst>
          </p:cNvPr>
          <p:cNvSpPr/>
          <p:nvPr/>
        </p:nvSpPr>
        <p:spPr>
          <a:xfrm>
            <a:off x="6489342" y="2286526"/>
            <a:ext cx="5565747" cy="1323439"/>
          </a:xfrm>
          <a:prstGeom prst="rect">
            <a:avLst/>
          </a:prstGeom>
        </p:spPr>
        <p:txBody>
          <a:bodyPr wrap="square">
            <a:spAutoFit/>
          </a:bodyPr>
          <a:lstStyle/>
          <a:p>
            <a:r>
              <a:rPr lang="en-US" sz="4000"/>
              <a:t>Tomorrow  </a:t>
            </a:r>
          </a:p>
          <a:p>
            <a:r>
              <a:rPr lang="en-US" sz="4000"/>
              <a:t> Practical</a:t>
            </a:r>
          </a:p>
        </p:txBody>
      </p:sp>
    </p:spTree>
    <p:extLst>
      <p:ext uri="{BB962C8B-B14F-4D97-AF65-F5344CB8AC3E}">
        <p14:creationId xmlns:p14="http://schemas.microsoft.com/office/powerpoint/2010/main" val="794739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249654-20B1-FB42-B137-A6879AD02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907CB4E-3BAE-4B49-BDF3-266AA09EFCCE}"/>
              </a:ext>
            </a:extLst>
          </p:cNvPr>
          <p:cNvSpPr>
            <a:spLocks noGrp="1"/>
          </p:cNvSpPr>
          <p:nvPr>
            <p:ph type="title"/>
          </p:nvPr>
        </p:nvSpPr>
        <p:spPr/>
        <p:txBody>
          <a:bodyPr/>
          <a:lstStyle/>
          <a:p>
            <a:r>
              <a:rPr lang="en-GB"/>
              <a:t>BDD</a:t>
            </a:r>
            <a:endParaRPr lang="en-US"/>
          </a:p>
        </p:txBody>
      </p:sp>
      <p:sp>
        <p:nvSpPr>
          <p:cNvPr id="3" name="Content Placeholder 2">
            <a:extLst>
              <a:ext uri="{FF2B5EF4-FFF2-40B4-BE49-F238E27FC236}">
                <a16:creationId xmlns:a16="http://schemas.microsoft.com/office/drawing/2014/main" id="{6C300300-12AD-2B4B-8957-88C34897CB46}"/>
              </a:ext>
            </a:extLst>
          </p:cNvPr>
          <p:cNvSpPr>
            <a:spLocks noGrp="1"/>
          </p:cNvSpPr>
          <p:nvPr>
            <p:ph idx="1"/>
          </p:nvPr>
        </p:nvSpPr>
        <p:spPr>
          <a:xfrm>
            <a:off x="838200" y="1551008"/>
            <a:ext cx="10515600" cy="4625955"/>
          </a:xfrm>
        </p:spPr>
        <p:txBody>
          <a:bodyPr/>
          <a:lstStyle/>
          <a:p>
            <a:pPr>
              <a:spcBef>
                <a:spcPts val="1200"/>
              </a:spcBef>
            </a:pPr>
            <a:endParaRPr lang="en-GB"/>
          </a:p>
          <a:p>
            <a:pPr>
              <a:spcBef>
                <a:spcPts val="1200"/>
              </a:spcBef>
            </a:pPr>
            <a:r>
              <a:rPr lang="en-GB"/>
              <a:t>The BDD approach can largely be divided into two main parts. </a:t>
            </a:r>
          </a:p>
          <a:p>
            <a:pPr lvl="1">
              <a:spcBef>
                <a:spcPts val="1200"/>
              </a:spcBef>
              <a:buFont typeface="Courier New" panose="02070309020205020404" pitchFamily="49" charset="0"/>
              <a:buChar char="o"/>
            </a:pPr>
            <a:r>
              <a:rPr lang="en-GB"/>
              <a:t>The first is the practice of using examples written in ubiquitous language to illustrate behaviours (how users will interact with the product).</a:t>
            </a:r>
          </a:p>
          <a:p>
            <a:pPr lvl="1">
              <a:spcBef>
                <a:spcPts val="1200"/>
              </a:spcBef>
              <a:buFont typeface="Courier New" panose="02070309020205020404" pitchFamily="49" charset="0"/>
              <a:buChar char="o"/>
            </a:pPr>
            <a:r>
              <a:rPr lang="en-GB"/>
              <a:t>The second part is the practice of using those examples as the basis of automated tests. As well as checking functionality for the user, this ensures the system works as defined by the business throughout the project lifetime.</a:t>
            </a:r>
          </a:p>
          <a:p>
            <a:endParaRPr lang="en-US"/>
          </a:p>
        </p:txBody>
      </p:sp>
      <p:pic>
        <p:nvPicPr>
          <p:cNvPr id="6" name="Picture 5">
            <a:extLst>
              <a:ext uri="{FF2B5EF4-FFF2-40B4-BE49-F238E27FC236}">
                <a16:creationId xmlns:a16="http://schemas.microsoft.com/office/drawing/2014/main" id="{577D03E0-E300-FF46-83C1-8521D9B07C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2753292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A3E4AC-57F5-D840-8058-51611FA61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42E262-E3A2-E64C-957A-AE7FD4F8D8F6}"/>
              </a:ext>
            </a:extLst>
          </p:cNvPr>
          <p:cNvSpPr>
            <a:spLocks noGrp="1"/>
          </p:cNvSpPr>
          <p:nvPr>
            <p:ph type="title"/>
          </p:nvPr>
        </p:nvSpPr>
        <p:spPr>
          <a:xfrm>
            <a:off x="838200" y="365125"/>
            <a:ext cx="10515600" cy="1023837"/>
          </a:xfrm>
        </p:spPr>
        <p:txBody>
          <a:bodyPr/>
          <a:lstStyle/>
          <a:p>
            <a:r>
              <a:rPr lang="en-GB">
                <a:solidFill>
                  <a:srgbClr val="127076"/>
                </a:solidFill>
                <a:latin typeface="Arial" panose="020B0604020202020204" pitchFamily="34" charset="0"/>
              </a:rPr>
              <a:t>BDD?</a:t>
            </a:r>
            <a:endParaRPr lang="en-US"/>
          </a:p>
        </p:txBody>
      </p:sp>
      <p:sp>
        <p:nvSpPr>
          <p:cNvPr id="3" name="Content Placeholder 2">
            <a:extLst>
              <a:ext uri="{FF2B5EF4-FFF2-40B4-BE49-F238E27FC236}">
                <a16:creationId xmlns:a16="http://schemas.microsoft.com/office/drawing/2014/main" id="{345F86BE-67F4-554B-B01D-CD05C7FD4294}"/>
              </a:ext>
            </a:extLst>
          </p:cNvPr>
          <p:cNvSpPr>
            <a:spLocks noGrp="1"/>
          </p:cNvSpPr>
          <p:nvPr>
            <p:ph idx="1"/>
          </p:nvPr>
        </p:nvSpPr>
        <p:spPr>
          <a:xfrm>
            <a:off x="838200" y="1388962"/>
            <a:ext cx="4670612" cy="4788001"/>
          </a:xfrm>
        </p:spPr>
        <p:txBody>
          <a:bodyPr>
            <a:normAutofit/>
          </a:bodyPr>
          <a:lstStyle/>
          <a:p>
            <a:pPr>
              <a:spcAft>
                <a:spcPts val="1600"/>
              </a:spcAft>
            </a:pPr>
            <a:r>
              <a:rPr lang="en-GB" sz="2000" b="1">
                <a:solidFill>
                  <a:srgbClr val="595959"/>
                </a:solidFill>
                <a:latin typeface="Arial" panose="020B0604020202020204" pitchFamily="34" charset="0"/>
              </a:rPr>
              <a:t>B</a:t>
            </a:r>
            <a:r>
              <a:rPr lang="en-GB" sz="2000">
                <a:solidFill>
                  <a:srgbClr val="595959"/>
                </a:solidFill>
                <a:latin typeface="Arial" panose="020B0604020202020204" pitchFamily="34" charset="0"/>
              </a:rPr>
              <a:t>ehaviour </a:t>
            </a:r>
            <a:endParaRPr lang="en-GB" sz="2000"/>
          </a:p>
          <a:p>
            <a:pPr>
              <a:spcAft>
                <a:spcPts val="1600"/>
              </a:spcAft>
            </a:pPr>
            <a:r>
              <a:rPr lang="en-GB" sz="2000" b="1">
                <a:solidFill>
                  <a:srgbClr val="595959"/>
                </a:solidFill>
                <a:latin typeface="Arial" panose="020B0604020202020204" pitchFamily="34" charset="0"/>
              </a:rPr>
              <a:t>D</a:t>
            </a:r>
            <a:r>
              <a:rPr lang="en-GB" sz="2000">
                <a:solidFill>
                  <a:srgbClr val="595959"/>
                </a:solidFill>
                <a:latin typeface="Arial" panose="020B0604020202020204" pitchFamily="34" charset="0"/>
              </a:rPr>
              <a:t>riven</a:t>
            </a:r>
            <a:endParaRPr lang="en-GB" sz="2000"/>
          </a:p>
          <a:p>
            <a:pPr>
              <a:spcAft>
                <a:spcPts val="1600"/>
              </a:spcAft>
            </a:pPr>
            <a:r>
              <a:rPr lang="en-GB" sz="2000" b="1">
                <a:solidFill>
                  <a:srgbClr val="595959"/>
                </a:solidFill>
                <a:latin typeface="Arial" panose="020B0604020202020204" pitchFamily="34" charset="0"/>
              </a:rPr>
              <a:t>D</a:t>
            </a:r>
            <a:r>
              <a:rPr lang="en-GB" sz="2000">
                <a:solidFill>
                  <a:srgbClr val="595959"/>
                </a:solidFill>
                <a:latin typeface="Arial" panose="020B0604020202020204" pitchFamily="34" charset="0"/>
              </a:rPr>
              <a:t>evelopment</a:t>
            </a:r>
          </a:p>
          <a:p>
            <a:pPr>
              <a:spcAft>
                <a:spcPts val="1600"/>
              </a:spcAft>
            </a:pPr>
            <a:endParaRPr lang="en-GB" sz="2000">
              <a:solidFill>
                <a:srgbClr val="595959"/>
              </a:solidFill>
              <a:latin typeface="Arial" panose="020B0604020202020204" pitchFamily="34" charset="0"/>
            </a:endParaRPr>
          </a:p>
          <a:p>
            <a:pPr>
              <a:spcAft>
                <a:spcPts val="1600"/>
              </a:spcAft>
            </a:pPr>
            <a:r>
              <a:rPr lang="en-GB" sz="2000">
                <a:solidFill>
                  <a:srgbClr val="595959"/>
                </a:solidFill>
                <a:latin typeface="Arial" panose="020B0604020202020204" pitchFamily="34" charset="0"/>
                <a:hlinkClick r:id="rId4"/>
              </a:rPr>
              <a:t>https://cucumber.io/docs/guides/</a:t>
            </a:r>
            <a:endParaRPr lang="en-GB" sz="2000">
              <a:solidFill>
                <a:srgbClr val="595959"/>
              </a:solidFill>
              <a:latin typeface="Arial" panose="020B0604020202020204" pitchFamily="34" charset="0"/>
            </a:endParaRPr>
          </a:p>
          <a:p>
            <a:pPr>
              <a:spcAft>
                <a:spcPts val="1600"/>
              </a:spcAft>
            </a:pPr>
            <a:r>
              <a:rPr lang="en-GB" sz="2000">
                <a:solidFill>
                  <a:srgbClr val="595959"/>
                </a:solidFill>
                <a:latin typeface="Arial" panose="020B0604020202020204" pitchFamily="34" charset="0"/>
              </a:rPr>
              <a:t>Gherkin – which is basically a tech way of saying in plain English.</a:t>
            </a:r>
          </a:p>
        </p:txBody>
      </p:sp>
      <p:sp>
        <p:nvSpPr>
          <p:cNvPr id="5" name="Rectangle 4">
            <a:extLst>
              <a:ext uri="{FF2B5EF4-FFF2-40B4-BE49-F238E27FC236}">
                <a16:creationId xmlns:a16="http://schemas.microsoft.com/office/drawing/2014/main" id="{A05ED568-55B1-FC42-896D-4E5174DB452F}"/>
              </a:ext>
            </a:extLst>
          </p:cNvPr>
          <p:cNvSpPr/>
          <p:nvPr/>
        </p:nvSpPr>
        <p:spPr>
          <a:xfrm>
            <a:off x="386415" y="1285109"/>
            <a:ext cx="11218985" cy="1846659"/>
          </a:xfrm>
          <a:prstGeom prst="rect">
            <a:avLst/>
          </a:prstGeom>
        </p:spPr>
        <p:txBody>
          <a:bodyPr wrap="square">
            <a:spAutoFit/>
          </a:bodyPr>
          <a:lstStyle/>
          <a:p>
            <a:endParaRPr lang="en-GB" sz="3600">
              <a:solidFill>
                <a:srgbClr val="127076"/>
              </a:solidFill>
              <a:latin typeface="Arial" panose="020B0604020202020204" pitchFamily="34" charset="0"/>
            </a:endParaRPr>
          </a:p>
          <a:p>
            <a:endParaRPr lang="en-GB" sz="3600"/>
          </a:p>
          <a:p>
            <a:pPr>
              <a:spcAft>
                <a:spcPts val="1600"/>
              </a:spcAft>
            </a:pPr>
            <a:br>
              <a:rPr lang="en-GB"/>
            </a:br>
            <a:endParaRPr lang="en-GB" sz="2400">
              <a:solidFill>
                <a:srgbClr val="595959"/>
              </a:solidFill>
              <a:latin typeface="Arial" panose="020B0604020202020204" pitchFamily="34" charset="0"/>
            </a:endParaRPr>
          </a:p>
        </p:txBody>
      </p:sp>
      <p:pic>
        <p:nvPicPr>
          <p:cNvPr id="6" name="Picture 5">
            <a:extLst>
              <a:ext uri="{FF2B5EF4-FFF2-40B4-BE49-F238E27FC236}">
                <a16:creationId xmlns:a16="http://schemas.microsoft.com/office/drawing/2014/main" id="{1CC09833-0343-A647-B2E3-DF7E4B9D26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pic>
        <p:nvPicPr>
          <p:cNvPr id="7" name="Picture 6">
            <a:extLst>
              <a:ext uri="{FF2B5EF4-FFF2-40B4-BE49-F238E27FC236}">
                <a16:creationId xmlns:a16="http://schemas.microsoft.com/office/drawing/2014/main" id="{C7D042A2-042E-9A4E-BD67-E8F94E181678}"/>
              </a:ext>
            </a:extLst>
          </p:cNvPr>
          <p:cNvPicPr>
            <a:picLocks noChangeAspect="1"/>
          </p:cNvPicPr>
          <p:nvPr/>
        </p:nvPicPr>
        <p:blipFill>
          <a:blip r:embed="rId6"/>
          <a:stretch>
            <a:fillRect/>
          </a:stretch>
        </p:blipFill>
        <p:spPr>
          <a:xfrm>
            <a:off x="6639700" y="844315"/>
            <a:ext cx="4965700" cy="2832100"/>
          </a:xfrm>
          <a:prstGeom prst="rect">
            <a:avLst/>
          </a:prstGeom>
        </p:spPr>
      </p:pic>
    </p:spTree>
    <p:extLst>
      <p:ext uri="{BB962C8B-B14F-4D97-AF65-F5344CB8AC3E}">
        <p14:creationId xmlns:p14="http://schemas.microsoft.com/office/powerpoint/2010/main" val="1164469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9CDFB9-6774-0646-B542-023262230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CC573A-C190-054E-BE62-01A0445F6EAA}"/>
              </a:ext>
            </a:extLst>
          </p:cNvPr>
          <p:cNvSpPr>
            <a:spLocks noGrp="1"/>
          </p:cNvSpPr>
          <p:nvPr>
            <p:ph type="title"/>
          </p:nvPr>
        </p:nvSpPr>
        <p:spPr>
          <a:xfrm>
            <a:off x="838200" y="365125"/>
            <a:ext cx="10515600" cy="1108261"/>
          </a:xfrm>
        </p:spPr>
        <p:txBody>
          <a:bodyPr/>
          <a:lstStyle/>
          <a:p>
            <a:r>
              <a:rPr lang="en-GB">
                <a:solidFill>
                  <a:srgbClr val="127076"/>
                </a:solidFill>
                <a:latin typeface="Arial" panose="020B0604020202020204" pitchFamily="34" charset="0"/>
              </a:rPr>
              <a:t>User Interface Testing</a:t>
            </a:r>
            <a:endParaRPr lang="en-US"/>
          </a:p>
        </p:txBody>
      </p:sp>
      <p:sp>
        <p:nvSpPr>
          <p:cNvPr id="3" name="Content Placeholder 2">
            <a:extLst>
              <a:ext uri="{FF2B5EF4-FFF2-40B4-BE49-F238E27FC236}">
                <a16:creationId xmlns:a16="http://schemas.microsoft.com/office/drawing/2014/main" id="{0A70CE29-282F-3146-BF5C-0A19110C0424}"/>
              </a:ext>
            </a:extLst>
          </p:cNvPr>
          <p:cNvSpPr>
            <a:spLocks noGrp="1"/>
          </p:cNvSpPr>
          <p:nvPr>
            <p:ph idx="1"/>
          </p:nvPr>
        </p:nvSpPr>
        <p:spPr>
          <a:xfrm>
            <a:off x="1037381" y="2519548"/>
            <a:ext cx="10659319" cy="4338452"/>
          </a:xfrm>
        </p:spPr>
        <p:txBody>
          <a:bodyPr vert="horz" lIns="91440" tIns="45720" rIns="91440" bIns="45720" rtlCol="0" anchor="t">
            <a:normAutofit/>
          </a:bodyPr>
          <a:lstStyle/>
          <a:p>
            <a:pPr fontAlgn="base">
              <a:buFont typeface="Arial" panose="020B0604020202020204" pitchFamily="34" charset="0"/>
              <a:buChar char="•"/>
            </a:pPr>
            <a:r>
              <a:rPr lang="en-GB">
                <a:solidFill>
                  <a:srgbClr val="595959"/>
                </a:solidFill>
                <a:latin typeface="Arial" panose="020B0604020202020204" pitchFamily="34" charset="0"/>
              </a:rPr>
              <a:t> Can catch embarrassing errors</a:t>
            </a:r>
          </a:p>
          <a:p>
            <a:pPr fontAlgn="base">
              <a:buFont typeface="Arial" panose="020B0604020202020204" pitchFamily="34" charset="0"/>
              <a:buChar char="•"/>
            </a:pPr>
            <a:r>
              <a:rPr lang="en-GB">
                <a:solidFill>
                  <a:srgbClr val="595959"/>
                </a:solidFill>
                <a:latin typeface="Arial" panose="020B0604020202020204" pitchFamily="34" charset="0"/>
              </a:rPr>
              <a:t> Often fragile, expensive to maintain</a:t>
            </a:r>
          </a:p>
          <a:p>
            <a:pPr fontAlgn="base">
              <a:buFont typeface="Arial" panose="020B0604020202020204" pitchFamily="34" charset="0"/>
              <a:buChar char="•"/>
            </a:pPr>
            <a:r>
              <a:rPr lang="en-GB">
                <a:solidFill>
                  <a:srgbClr val="595959"/>
                </a:solidFill>
                <a:latin typeface="Arial" panose="020B0604020202020204" pitchFamily="34" charset="0"/>
              </a:rPr>
              <a:t> Tend to be slow</a:t>
            </a:r>
          </a:p>
          <a:p>
            <a:pPr fontAlgn="base">
              <a:spcAft>
                <a:spcPts val="1600"/>
              </a:spcAft>
              <a:buFont typeface="Arial" panose="020B0604020202020204" pitchFamily="34" charset="0"/>
              <a:buChar char="•"/>
            </a:pPr>
            <a:r>
              <a:rPr lang="en-GB">
                <a:solidFill>
                  <a:srgbClr val="595959"/>
                </a:solidFill>
                <a:latin typeface="Arial" panose="020B0604020202020204" pitchFamily="34" charset="0"/>
              </a:rPr>
              <a:t> Hard to run in automated CI</a:t>
            </a:r>
          </a:p>
          <a:p>
            <a:pPr fontAlgn="base">
              <a:spcAft>
                <a:spcPts val="1600"/>
              </a:spcAft>
              <a:buFont typeface="Arial" panose="020B0604020202020204" pitchFamily="34" charset="0"/>
              <a:buChar char="•"/>
            </a:pPr>
            <a:endParaRPr lang="en-GB">
              <a:solidFill>
                <a:srgbClr val="595959"/>
              </a:solidFill>
              <a:latin typeface="Arial" panose="020B0604020202020204" pitchFamily="34" charset="0"/>
              <a:cs typeface="Arial"/>
            </a:endParaRPr>
          </a:p>
        </p:txBody>
      </p:sp>
      <p:pic>
        <p:nvPicPr>
          <p:cNvPr id="5" name="Picture 4">
            <a:extLst>
              <a:ext uri="{FF2B5EF4-FFF2-40B4-BE49-F238E27FC236}">
                <a16:creationId xmlns:a16="http://schemas.microsoft.com/office/drawing/2014/main" id="{FA0FB9CF-C2BF-B247-8717-81390CC37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6" name="Rectangle 5">
            <a:extLst>
              <a:ext uri="{FF2B5EF4-FFF2-40B4-BE49-F238E27FC236}">
                <a16:creationId xmlns:a16="http://schemas.microsoft.com/office/drawing/2014/main" id="{BB655042-73A5-CF43-BE09-5DB1A543061C}"/>
              </a:ext>
            </a:extLst>
          </p:cNvPr>
          <p:cNvSpPr/>
          <p:nvPr/>
        </p:nvSpPr>
        <p:spPr>
          <a:xfrm>
            <a:off x="990600" y="2448501"/>
            <a:ext cx="10210800" cy="1200329"/>
          </a:xfrm>
          <a:prstGeom prst="rect">
            <a:avLst/>
          </a:prstGeom>
        </p:spPr>
        <p:txBody>
          <a:bodyPr wrap="square">
            <a:spAutoFit/>
          </a:bodyPr>
          <a:lstStyle/>
          <a:p>
            <a:endParaRPr lang="en-GB" sz="3600">
              <a:solidFill>
                <a:srgbClr val="127076"/>
              </a:solidFill>
              <a:latin typeface="Arial" panose="020B0604020202020204" pitchFamily="34" charset="0"/>
            </a:endParaRPr>
          </a:p>
          <a:p>
            <a:endParaRPr lang="en-GB" sz="3600"/>
          </a:p>
        </p:txBody>
      </p:sp>
    </p:spTree>
    <p:extLst>
      <p:ext uri="{BB962C8B-B14F-4D97-AF65-F5344CB8AC3E}">
        <p14:creationId xmlns:p14="http://schemas.microsoft.com/office/powerpoint/2010/main" val="3254159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BF7AE-3370-9041-9225-020B56490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4DF601-8A02-D64D-BD75-4C5B253AE54C}"/>
              </a:ext>
            </a:extLst>
          </p:cNvPr>
          <p:cNvSpPr>
            <a:spLocks noGrp="1"/>
          </p:cNvSpPr>
          <p:nvPr>
            <p:ph type="title"/>
          </p:nvPr>
        </p:nvSpPr>
        <p:spPr>
          <a:xfrm>
            <a:off x="838200" y="365125"/>
            <a:ext cx="10515600" cy="1108261"/>
          </a:xfrm>
        </p:spPr>
        <p:txBody>
          <a:bodyPr/>
          <a:lstStyle/>
          <a:p>
            <a:r>
              <a:rPr lang="en-GB">
                <a:solidFill>
                  <a:srgbClr val="127076"/>
                </a:solidFill>
                <a:latin typeface="Arial"/>
                <a:cs typeface="Arial"/>
              </a:rPr>
              <a:t>Usability</a:t>
            </a:r>
            <a:endParaRPr lang="en-US"/>
          </a:p>
        </p:txBody>
      </p:sp>
      <p:pic>
        <p:nvPicPr>
          <p:cNvPr id="6" name="Picture 5">
            <a:extLst>
              <a:ext uri="{FF2B5EF4-FFF2-40B4-BE49-F238E27FC236}">
                <a16:creationId xmlns:a16="http://schemas.microsoft.com/office/drawing/2014/main" id="{9A7B72A2-1C0D-944A-8037-EFD083DAF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8" name="Content Placeholder 7">
            <a:extLst>
              <a:ext uri="{FF2B5EF4-FFF2-40B4-BE49-F238E27FC236}">
                <a16:creationId xmlns:a16="http://schemas.microsoft.com/office/drawing/2014/main" id="{52C5E03A-A236-114A-859A-5DF7C50B3108}"/>
              </a:ext>
            </a:extLst>
          </p:cNvPr>
          <p:cNvSpPr>
            <a:spLocks noGrp="1"/>
          </p:cNvSpPr>
          <p:nvPr>
            <p:ph idx="1"/>
          </p:nvPr>
        </p:nvSpPr>
        <p:spPr>
          <a:xfrm>
            <a:off x="838200" y="1409808"/>
            <a:ext cx="10515600" cy="4767155"/>
          </a:xfrm>
        </p:spPr>
        <p:txBody>
          <a:bodyPr vert="horz" lIns="91440" tIns="45720" rIns="91440" bIns="45720" rtlCol="0" anchor="t">
            <a:normAutofit/>
          </a:bodyPr>
          <a:lstStyle/>
          <a:p>
            <a:pPr marL="0" indent="0">
              <a:spcAft>
                <a:spcPts val="1600"/>
              </a:spcAft>
              <a:buNone/>
            </a:pPr>
            <a:r>
              <a:rPr lang="en-GB" sz="2100"/>
              <a:t>Usability is part of the broader term “user experience” and refers to the ease of access and/or use of a product or website. A design is not usable or unusable </a:t>
            </a:r>
            <a:r>
              <a:rPr lang="en-GB" sz="2100" i="1"/>
              <a:t>per se</a:t>
            </a:r>
            <a:r>
              <a:rPr lang="en-GB" sz="2100"/>
              <a:t>; its features, together with the context of the user (what the user wants to do with it and the user’s environment), determine its level of usability.</a:t>
            </a:r>
            <a:endParaRPr lang="en-GB" sz="2100">
              <a:ea typeface="+mn-lt"/>
              <a:cs typeface="+mn-lt"/>
              <a:hlinkClick r:id="rId5"/>
            </a:endParaRPr>
          </a:p>
          <a:p>
            <a:pPr>
              <a:spcAft>
                <a:spcPts val="1600"/>
              </a:spcAft>
            </a:pPr>
            <a:endParaRPr lang="en-GB">
              <a:ea typeface="+mn-lt"/>
              <a:cs typeface="+mn-lt"/>
              <a:hlinkClick r:id="rId5"/>
            </a:endParaRPr>
          </a:p>
          <a:p>
            <a:pPr>
              <a:spcAft>
                <a:spcPts val="1600"/>
              </a:spcAft>
            </a:pPr>
            <a:r>
              <a:rPr lang="en-GB">
                <a:ea typeface="+mn-lt"/>
                <a:cs typeface="+mn-lt"/>
                <a:hlinkClick r:id="rId5"/>
              </a:rPr>
              <a:t>https://uxdesign.cc/10-usability-heuristics-every-designer-should-know-129b9779ac53</a:t>
            </a:r>
            <a:endParaRPr lang="en-US"/>
          </a:p>
          <a:p>
            <a:r>
              <a:rPr lang="en-GB">
                <a:hlinkClick r:id="rId6"/>
              </a:rPr>
              <a:t>https://www.interaction-design.org/literature/topics/usability</a:t>
            </a:r>
            <a:endParaRPr lang="en-US"/>
          </a:p>
          <a:p>
            <a:endParaRPr lang="en-US"/>
          </a:p>
          <a:p>
            <a:endParaRPr lang="en-US"/>
          </a:p>
          <a:p>
            <a:pPr marL="0" indent="0">
              <a:buNone/>
            </a:pPr>
            <a:endParaRPr lang="en-GB">
              <a:solidFill>
                <a:srgbClr val="595959"/>
              </a:solidFill>
              <a:latin typeface="Arial" panose="020B0604020202020204" pitchFamily="34" charset="0"/>
              <a:cs typeface="Arial"/>
            </a:endParaRPr>
          </a:p>
        </p:txBody>
      </p:sp>
    </p:spTree>
    <p:extLst>
      <p:ext uri="{BB962C8B-B14F-4D97-AF65-F5344CB8AC3E}">
        <p14:creationId xmlns:p14="http://schemas.microsoft.com/office/powerpoint/2010/main" val="659588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5AB193F-FB13-D44D-B052-AECCA24D0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pic>
        <p:nvPicPr>
          <p:cNvPr id="6" name="Picture 5">
            <a:extLst>
              <a:ext uri="{FF2B5EF4-FFF2-40B4-BE49-F238E27FC236}">
                <a16:creationId xmlns:a16="http://schemas.microsoft.com/office/drawing/2014/main" id="{C7780F4A-6ECA-D546-AF3F-78A505A84390}"/>
              </a:ext>
            </a:extLst>
          </p:cNvPr>
          <p:cNvPicPr>
            <a:picLocks noChangeAspect="1"/>
          </p:cNvPicPr>
          <p:nvPr/>
        </p:nvPicPr>
        <p:blipFill>
          <a:blip r:embed="rId5"/>
          <a:stretch>
            <a:fillRect/>
          </a:stretch>
        </p:blipFill>
        <p:spPr>
          <a:xfrm>
            <a:off x="3690723" y="496371"/>
            <a:ext cx="7454900" cy="5930900"/>
          </a:xfrm>
          <a:prstGeom prst="rect">
            <a:avLst/>
          </a:prstGeom>
        </p:spPr>
      </p:pic>
      <p:sp>
        <p:nvSpPr>
          <p:cNvPr id="7" name="Rectangle 6">
            <a:extLst>
              <a:ext uri="{FF2B5EF4-FFF2-40B4-BE49-F238E27FC236}">
                <a16:creationId xmlns:a16="http://schemas.microsoft.com/office/drawing/2014/main" id="{FA97A156-9194-4149-9365-700372979D2D}"/>
              </a:ext>
            </a:extLst>
          </p:cNvPr>
          <p:cNvSpPr/>
          <p:nvPr/>
        </p:nvSpPr>
        <p:spPr>
          <a:xfrm>
            <a:off x="638396" y="2782669"/>
            <a:ext cx="3252132" cy="646331"/>
          </a:xfrm>
          <a:prstGeom prst="rect">
            <a:avLst/>
          </a:prstGeom>
        </p:spPr>
        <p:txBody>
          <a:bodyPr wrap="square">
            <a:spAutoFit/>
          </a:bodyPr>
          <a:lstStyle/>
          <a:p>
            <a:r>
              <a:rPr lang="en-GB" sz="3600">
                <a:solidFill>
                  <a:srgbClr val="127076"/>
                </a:solidFill>
                <a:latin typeface="Arial" panose="020B0604020202020204" pitchFamily="34" charset="0"/>
              </a:rPr>
              <a:t>The V-Model</a:t>
            </a:r>
          </a:p>
        </p:txBody>
      </p:sp>
    </p:spTree>
    <p:extLst>
      <p:ext uri="{BB962C8B-B14F-4D97-AF65-F5344CB8AC3E}">
        <p14:creationId xmlns:p14="http://schemas.microsoft.com/office/powerpoint/2010/main" val="506688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9C1750-A4B3-D94C-C444-C68B57112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7ACD39-6172-2448-B772-E812D3280196}"/>
              </a:ext>
            </a:extLst>
          </p:cNvPr>
          <p:cNvSpPr>
            <a:spLocks noGrp="1"/>
          </p:cNvSpPr>
          <p:nvPr>
            <p:ph type="title"/>
          </p:nvPr>
        </p:nvSpPr>
        <p:spPr/>
        <p:txBody>
          <a:bodyPr/>
          <a:lstStyle/>
          <a:p>
            <a:r>
              <a:rPr lang="en-GB">
                <a:solidFill>
                  <a:srgbClr val="127076"/>
                </a:solidFill>
                <a:latin typeface="Arial" panose="020B0604020202020204" pitchFamily="34" charset="0"/>
              </a:rPr>
              <a:t>Compatibility</a:t>
            </a:r>
            <a:endParaRPr lang="en-US"/>
          </a:p>
        </p:txBody>
      </p:sp>
      <p:sp>
        <p:nvSpPr>
          <p:cNvPr id="3" name="Content Placeholder 2">
            <a:extLst>
              <a:ext uri="{FF2B5EF4-FFF2-40B4-BE49-F238E27FC236}">
                <a16:creationId xmlns:a16="http://schemas.microsoft.com/office/drawing/2014/main" id="{A8E8B204-3B27-134F-92C2-C4296A0A5055}"/>
              </a:ext>
            </a:extLst>
          </p:cNvPr>
          <p:cNvSpPr>
            <a:spLocks noGrp="1"/>
          </p:cNvSpPr>
          <p:nvPr>
            <p:ph idx="1"/>
          </p:nvPr>
        </p:nvSpPr>
        <p:spPr>
          <a:xfrm>
            <a:off x="1032163" y="1932429"/>
            <a:ext cx="10515600" cy="4683829"/>
          </a:xfrm>
        </p:spPr>
        <p:txBody>
          <a:bodyPr vert="horz" lIns="91440" tIns="45720" rIns="91440" bIns="45720" rtlCol="0" anchor="t">
            <a:normAutofit/>
          </a:bodyPr>
          <a:lstStyle/>
          <a:p>
            <a:pPr fontAlgn="base">
              <a:spcAft>
                <a:spcPts val="1600"/>
              </a:spcAft>
              <a:buFont typeface="Arial" panose="020B0604020202020204" pitchFamily="34" charset="0"/>
              <a:buChar char="•"/>
            </a:pPr>
            <a:r>
              <a:rPr lang="en-GB">
                <a:solidFill>
                  <a:srgbClr val="595959"/>
                </a:solidFill>
                <a:latin typeface="Arial" panose="020B0604020202020204" pitchFamily="34" charset="0"/>
              </a:rPr>
              <a:t> How do you know which browsers or platforms to test for?</a:t>
            </a:r>
          </a:p>
          <a:p>
            <a:pPr fontAlgn="base">
              <a:buFont typeface="Arial" panose="020B0604020202020204" pitchFamily="34" charset="0"/>
              <a:buChar char="•"/>
            </a:pPr>
            <a:r>
              <a:rPr lang="en-GB">
                <a:solidFill>
                  <a:srgbClr val="595959"/>
                </a:solidFill>
                <a:latin typeface="Arial" panose="020B0604020202020204" pitchFamily="34" charset="0"/>
              </a:rPr>
              <a:t>  Target audience</a:t>
            </a:r>
          </a:p>
          <a:p>
            <a:pPr fontAlgn="base">
              <a:spcAft>
                <a:spcPts val="1600"/>
              </a:spcAft>
              <a:buFont typeface="Arial" panose="020B0604020202020204" pitchFamily="34" charset="0"/>
              <a:buChar char="•"/>
            </a:pPr>
            <a:r>
              <a:rPr lang="en-GB">
                <a:solidFill>
                  <a:srgbClr val="595959"/>
                </a:solidFill>
                <a:latin typeface="Arial" panose="020B0604020202020204" pitchFamily="34" charset="0"/>
              </a:rPr>
              <a:t>  Google Analytics</a:t>
            </a:r>
          </a:p>
          <a:p>
            <a:pPr fontAlgn="base">
              <a:spcAft>
                <a:spcPts val="1600"/>
              </a:spcAft>
              <a:buFont typeface="Arial" panose="020B0604020202020204" pitchFamily="34" charset="0"/>
              <a:buChar char="•"/>
            </a:pPr>
            <a:r>
              <a:rPr lang="en-GB">
                <a:solidFill>
                  <a:srgbClr val="595959"/>
                </a:solidFill>
                <a:latin typeface="Arial"/>
                <a:cs typeface="Arial"/>
              </a:rPr>
              <a:t>  i.e. </a:t>
            </a:r>
            <a:r>
              <a:rPr lang="en-GB" err="1">
                <a:solidFill>
                  <a:srgbClr val="595959"/>
                </a:solidFill>
                <a:latin typeface="Arial"/>
                <a:cs typeface="Arial"/>
              </a:rPr>
              <a:t>Browserstack</a:t>
            </a:r>
            <a:r>
              <a:rPr lang="en-GB">
                <a:solidFill>
                  <a:srgbClr val="595959"/>
                </a:solidFill>
                <a:latin typeface="Arial"/>
                <a:cs typeface="Arial"/>
              </a:rPr>
              <a:t> - shows you what it looks like on different browsers</a:t>
            </a:r>
          </a:p>
          <a:p>
            <a:pPr marL="0" indent="0" fontAlgn="base">
              <a:spcAft>
                <a:spcPts val="1600"/>
              </a:spcAft>
              <a:buNone/>
            </a:pPr>
            <a:endParaRPr lang="en-GB">
              <a:solidFill>
                <a:srgbClr val="595959"/>
              </a:solidFill>
              <a:latin typeface="Arial"/>
              <a:cs typeface="Arial"/>
            </a:endParaRPr>
          </a:p>
        </p:txBody>
      </p:sp>
      <p:sp>
        <p:nvSpPr>
          <p:cNvPr id="4" name="Rectangle 3">
            <a:extLst>
              <a:ext uri="{FF2B5EF4-FFF2-40B4-BE49-F238E27FC236}">
                <a16:creationId xmlns:a16="http://schemas.microsoft.com/office/drawing/2014/main" id="{0AE05487-628B-9C45-AADD-1F1B076904EB}"/>
              </a:ext>
            </a:extLst>
          </p:cNvPr>
          <p:cNvSpPr/>
          <p:nvPr/>
        </p:nvSpPr>
        <p:spPr>
          <a:xfrm>
            <a:off x="838200" y="1668661"/>
            <a:ext cx="8493369" cy="1200329"/>
          </a:xfrm>
          <a:prstGeom prst="rect">
            <a:avLst/>
          </a:prstGeom>
        </p:spPr>
        <p:txBody>
          <a:bodyPr wrap="square">
            <a:spAutoFit/>
          </a:bodyPr>
          <a:lstStyle/>
          <a:p>
            <a:endParaRPr lang="en-GB" sz="3600">
              <a:solidFill>
                <a:srgbClr val="127076"/>
              </a:solidFill>
              <a:latin typeface="Arial" panose="020B0604020202020204" pitchFamily="34" charset="0"/>
            </a:endParaRPr>
          </a:p>
          <a:p>
            <a:endParaRPr lang="en-GB" sz="3600"/>
          </a:p>
        </p:txBody>
      </p:sp>
      <p:pic>
        <p:nvPicPr>
          <p:cNvPr id="6" name="Picture 5">
            <a:extLst>
              <a:ext uri="{FF2B5EF4-FFF2-40B4-BE49-F238E27FC236}">
                <a16:creationId xmlns:a16="http://schemas.microsoft.com/office/drawing/2014/main" id="{15B93595-B422-8E4B-88BE-2A02236E8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2766351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A3B3E8-D7B3-B7DE-90B4-DCB09C34F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06A845-9273-E84F-8E48-4C741A7929DB}"/>
              </a:ext>
            </a:extLst>
          </p:cNvPr>
          <p:cNvSpPr>
            <a:spLocks noGrp="1"/>
          </p:cNvSpPr>
          <p:nvPr>
            <p:ph type="title"/>
          </p:nvPr>
        </p:nvSpPr>
        <p:spPr>
          <a:xfrm>
            <a:off x="838200" y="365126"/>
            <a:ext cx="10515600" cy="942814"/>
          </a:xfrm>
        </p:spPr>
        <p:txBody>
          <a:bodyPr/>
          <a:lstStyle/>
          <a:p>
            <a:r>
              <a:rPr lang="en-GB">
                <a:solidFill>
                  <a:srgbClr val="127076"/>
                </a:solidFill>
                <a:latin typeface="Arial" panose="020B0604020202020204" pitchFamily="34" charset="0"/>
              </a:rPr>
              <a:t>End to End tests</a:t>
            </a:r>
            <a:endParaRPr lang="en-US"/>
          </a:p>
        </p:txBody>
      </p:sp>
      <p:sp>
        <p:nvSpPr>
          <p:cNvPr id="3" name="Content Placeholder 2">
            <a:extLst>
              <a:ext uri="{FF2B5EF4-FFF2-40B4-BE49-F238E27FC236}">
                <a16:creationId xmlns:a16="http://schemas.microsoft.com/office/drawing/2014/main" id="{A416D17D-F1B9-2741-9669-31EE1882316F}"/>
              </a:ext>
            </a:extLst>
          </p:cNvPr>
          <p:cNvSpPr>
            <a:spLocks noGrp="1"/>
          </p:cNvSpPr>
          <p:nvPr>
            <p:ph idx="1"/>
          </p:nvPr>
        </p:nvSpPr>
        <p:spPr>
          <a:xfrm>
            <a:off x="838200" y="1981200"/>
            <a:ext cx="10515600" cy="4195763"/>
          </a:xfrm>
        </p:spPr>
        <p:txBody>
          <a:bodyPr vert="horz" lIns="91440" tIns="45720" rIns="91440" bIns="45720" rtlCol="0" anchor="t">
            <a:normAutofit lnSpcReduction="10000"/>
          </a:bodyPr>
          <a:lstStyle/>
          <a:p>
            <a:r>
              <a:rPr lang="en-GB">
                <a:solidFill>
                  <a:srgbClr val="595959"/>
                </a:solidFill>
                <a:latin typeface="Arial"/>
                <a:cs typeface="Arial"/>
              </a:rPr>
              <a:t>Start of the journey to the end of the journey</a:t>
            </a:r>
          </a:p>
          <a:p>
            <a:endParaRPr lang="en-GB">
              <a:solidFill>
                <a:srgbClr val="595959"/>
              </a:solidFill>
              <a:latin typeface="Arial" panose="020B0604020202020204" pitchFamily="34" charset="0"/>
            </a:endParaRPr>
          </a:p>
          <a:p>
            <a:r>
              <a:rPr lang="en-GB">
                <a:solidFill>
                  <a:srgbClr val="595959"/>
                </a:solidFill>
                <a:latin typeface="Arial"/>
                <a:cs typeface="Arial"/>
              </a:rPr>
              <a:t>Mainly using the user journey from start to finish. </a:t>
            </a:r>
            <a:endParaRPr lang="en-GB">
              <a:solidFill>
                <a:srgbClr val="595959"/>
              </a:solidFill>
              <a:latin typeface="Arial" panose="020B0604020202020204" pitchFamily="34" charset="0"/>
              <a:cs typeface="Arial"/>
            </a:endParaRPr>
          </a:p>
          <a:p>
            <a:endParaRPr lang="en-GB">
              <a:solidFill>
                <a:srgbClr val="595959"/>
              </a:solidFill>
              <a:latin typeface="Arial" panose="020B0604020202020204" pitchFamily="34" charset="0"/>
            </a:endParaRPr>
          </a:p>
          <a:p>
            <a:r>
              <a:rPr lang="en-GB">
                <a:solidFill>
                  <a:srgbClr val="595959"/>
                </a:solidFill>
                <a:latin typeface="Arial"/>
                <a:cs typeface="Arial"/>
              </a:rPr>
              <a:t>This is important but, can also cause people to go down rabbit holes they didn’t know were there.</a:t>
            </a:r>
          </a:p>
          <a:p>
            <a:pPr marL="0" indent="0">
              <a:buNone/>
            </a:pPr>
            <a:endParaRPr lang="en-GB">
              <a:solidFill>
                <a:srgbClr val="595959"/>
              </a:solidFill>
              <a:latin typeface="Arial" panose="020B0604020202020204" pitchFamily="34" charset="0"/>
            </a:endParaRPr>
          </a:p>
          <a:p>
            <a:r>
              <a:rPr lang="en-GB">
                <a:solidFill>
                  <a:srgbClr val="595959"/>
                </a:solidFill>
                <a:latin typeface="Arial" panose="020B0604020202020204" pitchFamily="34" charset="0"/>
              </a:rPr>
              <a:t>Tools for capturing or planning I’ve used:</a:t>
            </a:r>
          </a:p>
          <a:p>
            <a:r>
              <a:rPr lang="en-GB" err="1">
                <a:solidFill>
                  <a:srgbClr val="595959"/>
                </a:solidFill>
                <a:latin typeface="Arial"/>
                <a:cs typeface="Arial"/>
              </a:rPr>
              <a:t>Mindmups</a:t>
            </a:r>
            <a:r>
              <a:rPr lang="en-GB">
                <a:solidFill>
                  <a:srgbClr val="595959"/>
                </a:solidFill>
                <a:latin typeface="Arial"/>
                <a:cs typeface="Arial"/>
              </a:rPr>
              <a:t> Google; </a:t>
            </a:r>
            <a:r>
              <a:rPr lang="en-GB" err="1">
                <a:solidFill>
                  <a:srgbClr val="595959"/>
                </a:solidFill>
                <a:latin typeface="Arial"/>
                <a:cs typeface="Arial"/>
              </a:rPr>
              <a:t>Draw.io</a:t>
            </a:r>
            <a:r>
              <a:rPr lang="en-GB">
                <a:solidFill>
                  <a:srgbClr val="595959"/>
                </a:solidFill>
                <a:latin typeface="Arial"/>
                <a:cs typeface="Arial"/>
              </a:rPr>
              <a:t>; pen and paper; </a:t>
            </a:r>
            <a:r>
              <a:rPr lang="en-GB" err="1">
                <a:solidFill>
                  <a:srgbClr val="595959"/>
                </a:solidFill>
                <a:latin typeface="Arial"/>
                <a:cs typeface="Arial"/>
              </a:rPr>
              <a:t>Powerpoint</a:t>
            </a:r>
            <a:endParaRPr lang="en-GB"/>
          </a:p>
        </p:txBody>
      </p:sp>
      <p:sp>
        <p:nvSpPr>
          <p:cNvPr id="5" name="Rectangle 4">
            <a:extLst>
              <a:ext uri="{FF2B5EF4-FFF2-40B4-BE49-F238E27FC236}">
                <a16:creationId xmlns:a16="http://schemas.microsoft.com/office/drawing/2014/main" id="{DC5FCB89-C20E-104F-8ADB-C4E8CEDD26A7}"/>
              </a:ext>
            </a:extLst>
          </p:cNvPr>
          <p:cNvSpPr/>
          <p:nvPr/>
        </p:nvSpPr>
        <p:spPr>
          <a:xfrm>
            <a:off x="741657" y="1433392"/>
            <a:ext cx="8475785" cy="1015663"/>
          </a:xfrm>
          <a:prstGeom prst="rect">
            <a:avLst/>
          </a:prstGeom>
        </p:spPr>
        <p:txBody>
          <a:bodyPr wrap="square">
            <a:spAutoFit/>
          </a:bodyPr>
          <a:lstStyle/>
          <a:p>
            <a:br>
              <a:rPr lang="en-GB" sz="2400"/>
            </a:br>
            <a:br>
              <a:rPr lang="en-GB"/>
            </a:br>
            <a:endParaRPr lang="en-US"/>
          </a:p>
        </p:txBody>
      </p:sp>
      <p:pic>
        <p:nvPicPr>
          <p:cNvPr id="6" name="Picture 5">
            <a:extLst>
              <a:ext uri="{FF2B5EF4-FFF2-40B4-BE49-F238E27FC236}">
                <a16:creationId xmlns:a16="http://schemas.microsoft.com/office/drawing/2014/main" id="{6CFEE317-6E74-154A-936E-355D86826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2672894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0" y="12390"/>
            <a:ext cx="12192000" cy="6858000"/>
          </a:xfrm>
          <a:prstGeom prst="rect">
            <a:avLst/>
          </a:prstGeom>
        </p:spPr>
      </p:pic>
      <p:sp>
        <p:nvSpPr>
          <p:cNvPr id="2" name="Title 1">
            <a:extLst>
              <a:ext uri="{FF2B5EF4-FFF2-40B4-BE49-F238E27FC236}">
                <a16:creationId xmlns:a16="http://schemas.microsoft.com/office/drawing/2014/main" id="{C44556F3-A18A-4A36-8EEC-B4C1BDF718A4}"/>
              </a:ext>
            </a:extLst>
          </p:cNvPr>
          <p:cNvSpPr>
            <a:spLocks noGrp="1"/>
          </p:cNvSpPr>
          <p:nvPr>
            <p:ph type="title"/>
          </p:nvPr>
        </p:nvSpPr>
        <p:spPr/>
        <p:txBody>
          <a:bodyPr>
            <a:normAutofit fontScale="90000"/>
          </a:bodyPr>
          <a:lstStyle/>
          <a:p>
            <a:pPr>
              <a:lnSpc>
                <a:spcPct val="150000"/>
              </a:lnSpc>
              <a:spcBef>
                <a:spcPts val="600"/>
              </a:spcBef>
              <a:spcAft>
                <a:spcPts val="1000"/>
              </a:spcAft>
            </a:pPr>
            <a:r>
              <a:rPr lang="en-GB" sz="4000">
                <a:solidFill>
                  <a:srgbClr val="595959"/>
                </a:solidFill>
                <a:latin typeface="Arial"/>
                <a:cs typeface="Arial"/>
              </a:rPr>
              <a:t>Other kinds of testing</a:t>
            </a:r>
            <a:br>
              <a:rPr lang="en-GB" sz="3200">
                <a:solidFill>
                  <a:srgbClr val="595959"/>
                </a:solidFill>
                <a:latin typeface="Arial"/>
                <a:cs typeface="Arial"/>
              </a:rPr>
            </a:br>
            <a:r>
              <a:rPr lang="en-GB" sz="3200">
                <a:solidFill>
                  <a:srgbClr val="595959"/>
                </a:solidFill>
                <a:latin typeface="Arial"/>
                <a:cs typeface="Arial"/>
              </a:rPr>
              <a:t>Do you know what they are and why we do them?</a:t>
            </a:r>
            <a:endParaRPr lang="en-US" sz="3200">
              <a:cs typeface="Calibri Light" panose="020F0302020204030204"/>
            </a:endParaRPr>
          </a:p>
        </p:txBody>
      </p:sp>
      <p:sp>
        <p:nvSpPr>
          <p:cNvPr id="9" name="Content Placeholder 8">
            <a:extLst>
              <a:ext uri="{FF2B5EF4-FFF2-40B4-BE49-F238E27FC236}">
                <a16:creationId xmlns:a16="http://schemas.microsoft.com/office/drawing/2014/main" id="{DF0B1D49-B620-0B4A-837E-DD63F787ECC1}"/>
              </a:ext>
            </a:extLst>
          </p:cNvPr>
          <p:cNvSpPr>
            <a:spLocks noGrp="1"/>
          </p:cNvSpPr>
          <p:nvPr>
            <p:ph idx="1"/>
          </p:nvPr>
        </p:nvSpPr>
        <p:spPr>
          <a:xfrm>
            <a:off x="1082615" y="2098795"/>
            <a:ext cx="4548997" cy="4351338"/>
          </a:xfrm>
        </p:spPr>
        <p:txBody>
          <a:bodyPr vert="horz" lIns="91440" tIns="45720" rIns="91440" bIns="45720" rtlCol="0" anchor="t">
            <a:normAutofit/>
          </a:bodyPr>
          <a:lstStyle/>
          <a:p>
            <a:pPr marL="457200" indent="-457200" fontAlgn="base"/>
            <a:r>
              <a:rPr lang="en-GB">
                <a:solidFill>
                  <a:srgbClr val="595959"/>
                </a:solidFill>
                <a:latin typeface="Arial"/>
                <a:cs typeface="Arial"/>
              </a:rPr>
              <a:t>Code Coverage</a:t>
            </a:r>
            <a:endParaRPr lang="en-GB">
              <a:solidFill>
                <a:srgbClr val="595959"/>
              </a:solidFill>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GB">
                <a:solidFill>
                  <a:srgbClr val="595959"/>
                </a:solidFill>
                <a:latin typeface="Arial" panose="020B0604020202020204" pitchFamily="34" charset="0"/>
              </a:rPr>
              <a:t>  Performance Testing</a:t>
            </a:r>
          </a:p>
          <a:p>
            <a:pPr fontAlgn="base">
              <a:buFont typeface="Arial" panose="020B0604020202020204" pitchFamily="34" charset="0"/>
              <a:buChar char="•"/>
            </a:pPr>
            <a:r>
              <a:rPr lang="en-GB">
                <a:solidFill>
                  <a:srgbClr val="595959"/>
                </a:solidFill>
                <a:latin typeface="Arial" panose="020B0604020202020204" pitchFamily="34" charset="0"/>
              </a:rPr>
              <a:t>  Stress Testing</a:t>
            </a:r>
          </a:p>
          <a:p>
            <a:pPr fontAlgn="base">
              <a:buFont typeface="Arial" panose="020B0604020202020204" pitchFamily="34" charset="0"/>
              <a:buChar char="•"/>
            </a:pPr>
            <a:r>
              <a:rPr lang="en-GB">
                <a:solidFill>
                  <a:srgbClr val="595959"/>
                </a:solidFill>
                <a:latin typeface="Arial" panose="020B0604020202020204" pitchFamily="34" charset="0"/>
              </a:rPr>
              <a:t>  Load Testing</a:t>
            </a:r>
          </a:p>
          <a:p>
            <a:pPr fontAlgn="base">
              <a:buFont typeface="Arial" panose="020B0604020202020204" pitchFamily="34" charset="0"/>
              <a:buChar char="•"/>
            </a:pPr>
            <a:r>
              <a:rPr lang="en-GB">
                <a:solidFill>
                  <a:srgbClr val="595959"/>
                </a:solidFill>
                <a:latin typeface="Arial" panose="020B0604020202020204" pitchFamily="34" charset="0"/>
              </a:rPr>
              <a:t>  Accessibility Testing</a:t>
            </a:r>
          </a:p>
          <a:p>
            <a:pPr fontAlgn="base">
              <a:buFont typeface="Arial" panose="020B0604020202020204" pitchFamily="34" charset="0"/>
              <a:buChar char="•"/>
            </a:pPr>
            <a:r>
              <a:rPr lang="en-GB">
                <a:solidFill>
                  <a:srgbClr val="595959"/>
                </a:solidFill>
                <a:latin typeface="Arial" panose="020B0604020202020204" pitchFamily="34" charset="0"/>
              </a:rPr>
              <a:t>  Usability Testing</a:t>
            </a:r>
          </a:p>
          <a:p>
            <a:pPr fontAlgn="base">
              <a:spcAft>
                <a:spcPts val="1600"/>
              </a:spcAft>
              <a:buFont typeface="Arial" panose="020B0604020202020204" pitchFamily="34" charset="0"/>
              <a:buChar char="•"/>
            </a:pPr>
            <a:r>
              <a:rPr lang="en-GB">
                <a:solidFill>
                  <a:srgbClr val="595959"/>
                </a:solidFill>
                <a:latin typeface="Arial" panose="020B0604020202020204" pitchFamily="34" charset="0"/>
              </a:rPr>
              <a:t>  Compatibility Testing</a:t>
            </a:r>
            <a:endParaRPr lang="en-US"/>
          </a:p>
        </p:txBody>
      </p:sp>
      <p:sp>
        <p:nvSpPr>
          <p:cNvPr id="10" name="Content Placeholder 9">
            <a:extLst>
              <a:ext uri="{FF2B5EF4-FFF2-40B4-BE49-F238E27FC236}">
                <a16:creationId xmlns:a16="http://schemas.microsoft.com/office/drawing/2014/main" id="{B6842491-6B93-5444-ACFE-DDE28533E7F5}"/>
              </a:ext>
            </a:extLst>
          </p:cNvPr>
          <p:cNvSpPr>
            <a:spLocks noGrp="1"/>
          </p:cNvSpPr>
          <p:nvPr>
            <p:ph sz="half" idx="4294967295"/>
          </p:nvPr>
        </p:nvSpPr>
        <p:spPr>
          <a:xfrm>
            <a:off x="6420928" y="2279980"/>
            <a:ext cx="5181600" cy="3997625"/>
          </a:xfrm>
        </p:spPr>
        <p:txBody>
          <a:bodyPr vert="horz" lIns="91440" tIns="45720" rIns="91440" bIns="45720" rtlCol="0" anchor="t">
            <a:normAutofit/>
          </a:bodyPr>
          <a:lstStyle/>
          <a:p>
            <a:pPr fontAlgn="base">
              <a:buFont typeface="Arial" panose="020B0604020202020204" pitchFamily="34" charset="0"/>
              <a:buChar char="•"/>
            </a:pPr>
            <a:r>
              <a:rPr lang="en-GB">
                <a:solidFill>
                  <a:srgbClr val="595959"/>
                </a:solidFill>
                <a:latin typeface="Arial" panose="020B0604020202020204" pitchFamily="34" charset="0"/>
              </a:rPr>
              <a:t>  Unit Testing</a:t>
            </a:r>
            <a:endParaRPr lang="en-US"/>
          </a:p>
          <a:p>
            <a:pPr fontAlgn="base">
              <a:buFont typeface="Arial" panose="020B0604020202020204" pitchFamily="34" charset="0"/>
              <a:buChar char="•"/>
            </a:pPr>
            <a:r>
              <a:rPr lang="en-GB">
                <a:solidFill>
                  <a:srgbClr val="595959"/>
                </a:solidFill>
                <a:latin typeface="Arial" panose="020B0604020202020204" pitchFamily="34" charset="0"/>
              </a:rPr>
              <a:t>  Integration Testing</a:t>
            </a:r>
          </a:p>
          <a:p>
            <a:pPr fontAlgn="base">
              <a:buFont typeface="Arial" panose="020B0604020202020204" pitchFamily="34" charset="0"/>
              <a:buChar char="•"/>
            </a:pPr>
            <a:r>
              <a:rPr lang="en-GB">
                <a:solidFill>
                  <a:srgbClr val="595959"/>
                </a:solidFill>
                <a:latin typeface="Arial" panose="020B0604020202020204" pitchFamily="34" charset="0"/>
              </a:rPr>
              <a:t>  Acceptance Testing</a:t>
            </a:r>
          </a:p>
          <a:p>
            <a:pPr fontAlgn="base">
              <a:buFont typeface="Arial" panose="020B0604020202020204" pitchFamily="34" charset="0"/>
              <a:buChar char="•"/>
            </a:pPr>
            <a:r>
              <a:rPr lang="en-GB">
                <a:solidFill>
                  <a:srgbClr val="595959"/>
                </a:solidFill>
                <a:latin typeface="Arial" panose="020B0604020202020204" pitchFamily="34" charset="0"/>
              </a:rPr>
              <a:t>  User Interface Testing</a:t>
            </a:r>
          </a:p>
          <a:p>
            <a:pPr fontAlgn="base">
              <a:buFont typeface="Arial" panose="020B0604020202020204" pitchFamily="34" charset="0"/>
              <a:buChar char="•"/>
            </a:pPr>
            <a:r>
              <a:rPr lang="en-GB">
                <a:solidFill>
                  <a:srgbClr val="595959"/>
                </a:solidFill>
                <a:latin typeface="Arial" panose="020B0604020202020204" pitchFamily="34" charset="0"/>
              </a:rPr>
              <a:t>  Regression Testing </a:t>
            </a:r>
          </a:p>
          <a:p>
            <a:pPr fontAlgn="base">
              <a:spcAft>
                <a:spcPts val="1600"/>
              </a:spcAft>
              <a:buFont typeface="Arial" panose="020B0604020202020204" pitchFamily="34" charset="0"/>
              <a:buChar char="•"/>
            </a:pPr>
            <a:r>
              <a:rPr lang="en-GB">
                <a:solidFill>
                  <a:srgbClr val="595959"/>
                </a:solidFill>
                <a:latin typeface="Arial" panose="020B0604020202020204" pitchFamily="34" charset="0"/>
              </a:rPr>
              <a:t>  Exploratory Testing</a:t>
            </a:r>
          </a:p>
          <a:p>
            <a:endParaRPr lang="en-US"/>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74186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EAA8DF-E75E-4E48-B2C1-62D2D4C6D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7504827-D75B-5544-BF05-68AB6D673EFE}"/>
              </a:ext>
            </a:extLst>
          </p:cNvPr>
          <p:cNvSpPr>
            <a:spLocks noGrp="1"/>
          </p:cNvSpPr>
          <p:nvPr>
            <p:ph type="title"/>
          </p:nvPr>
        </p:nvSpPr>
        <p:spPr>
          <a:xfrm>
            <a:off x="-1892643" y="2403990"/>
            <a:ext cx="10515600" cy="1325563"/>
          </a:xfrm>
        </p:spPr>
        <p:txBody>
          <a:bodyPr>
            <a:normAutofit fontScale="90000"/>
          </a:bodyPr>
          <a:lstStyle/>
          <a:p>
            <a:pPr algn="ctr">
              <a:lnSpc>
                <a:spcPct val="100000"/>
              </a:lnSpc>
              <a:spcBef>
                <a:spcPts val="0"/>
              </a:spcBef>
            </a:pPr>
            <a:r>
              <a:rPr lang="en-GB">
                <a:solidFill>
                  <a:srgbClr val="127076"/>
                </a:solidFill>
                <a:latin typeface="Arial"/>
                <a:cs typeface="Arial"/>
              </a:rPr>
              <a:t>Who’s responsible </a:t>
            </a:r>
            <a:endParaRPr lang="en-GB">
              <a:ea typeface="+mj-lt"/>
              <a:cs typeface="+mj-lt"/>
            </a:endParaRPr>
          </a:p>
          <a:p>
            <a:pPr algn="ctr">
              <a:lnSpc>
                <a:spcPct val="100000"/>
              </a:lnSpc>
              <a:spcBef>
                <a:spcPts val="0"/>
              </a:spcBef>
            </a:pPr>
            <a:r>
              <a:rPr lang="en-GB">
                <a:solidFill>
                  <a:srgbClr val="127076"/>
                </a:solidFill>
                <a:latin typeface="Arial"/>
                <a:cs typeface="Arial"/>
              </a:rPr>
              <a:t>for Quality</a:t>
            </a:r>
            <a:endParaRPr lang="en-US"/>
          </a:p>
        </p:txBody>
      </p:sp>
      <p:sp>
        <p:nvSpPr>
          <p:cNvPr id="5" name="Rectangle 4">
            <a:extLst>
              <a:ext uri="{FF2B5EF4-FFF2-40B4-BE49-F238E27FC236}">
                <a16:creationId xmlns:a16="http://schemas.microsoft.com/office/drawing/2014/main" id="{F7FDCAD2-5F72-1B47-B357-59A0E99FC923}"/>
              </a:ext>
            </a:extLst>
          </p:cNvPr>
          <p:cNvSpPr/>
          <p:nvPr/>
        </p:nvSpPr>
        <p:spPr>
          <a:xfrm>
            <a:off x="3048000" y="2828836"/>
            <a:ext cx="6096000" cy="1323439"/>
          </a:xfrm>
          <a:prstGeom prst="rect">
            <a:avLst/>
          </a:prstGeom>
        </p:spPr>
        <p:txBody>
          <a:bodyPr anchor="t">
            <a:spAutoFit/>
          </a:bodyPr>
          <a:lstStyle/>
          <a:p>
            <a:pPr algn="ctr"/>
            <a:endParaRPr lang="en-GB" sz="4400">
              <a:solidFill>
                <a:srgbClr val="127076"/>
              </a:solidFill>
              <a:latin typeface="Arial"/>
              <a:cs typeface="Arial"/>
            </a:endParaRPr>
          </a:p>
          <a:p>
            <a:br>
              <a:rPr lang="en-GB"/>
            </a:br>
            <a:endParaRPr lang="en-US"/>
          </a:p>
        </p:txBody>
      </p:sp>
      <p:pic>
        <p:nvPicPr>
          <p:cNvPr id="6" name="Picture 5">
            <a:extLst>
              <a:ext uri="{FF2B5EF4-FFF2-40B4-BE49-F238E27FC236}">
                <a16:creationId xmlns:a16="http://schemas.microsoft.com/office/drawing/2014/main" id="{B7B12CA4-C5FB-0F4C-A4FC-51D072365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3585640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094B4-7CE2-3C43-B927-9F1299497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A13388EF-2932-A149-A4EE-F781ABCC5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pic>
        <p:nvPicPr>
          <p:cNvPr id="2" name="Picture 1">
            <a:extLst>
              <a:ext uri="{FF2B5EF4-FFF2-40B4-BE49-F238E27FC236}">
                <a16:creationId xmlns:a16="http://schemas.microsoft.com/office/drawing/2014/main" id="{B99F226F-1712-C04F-A411-04B253F403FA}"/>
              </a:ext>
            </a:extLst>
          </p:cNvPr>
          <p:cNvPicPr>
            <a:picLocks noChangeAspect="1"/>
          </p:cNvPicPr>
          <p:nvPr/>
        </p:nvPicPr>
        <p:blipFill>
          <a:blip r:embed="rId5"/>
          <a:stretch>
            <a:fillRect/>
          </a:stretch>
        </p:blipFill>
        <p:spPr>
          <a:xfrm>
            <a:off x="2750466" y="1329906"/>
            <a:ext cx="6691068" cy="5006438"/>
          </a:xfrm>
          <a:prstGeom prst="rect">
            <a:avLst/>
          </a:prstGeom>
        </p:spPr>
      </p:pic>
      <p:sp>
        <p:nvSpPr>
          <p:cNvPr id="7" name="Rectangle 6">
            <a:extLst>
              <a:ext uri="{FF2B5EF4-FFF2-40B4-BE49-F238E27FC236}">
                <a16:creationId xmlns:a16="http://schemas.microsoft.com/office/drawing/2014/main" id="{EF3D1677-27B3-3C41-907A-561515BFBC84}"/>
              </a:ext>
            </a:extLst>
          </p:cNvPr>
          <p:cNvSpPr/>
          <p:nvPr/>
        </p:nvSpPr>
        <p:spPr>
          <a:xfrm>
            <a:off x="3737341" y="293229"/>
            <a:ext cx="4717317" cy="923330"/>
          </a:xfrm>
          <a:prstGeom prst="rect">
            <a:avLst/>
          </a:prstGeom>
          <a:noFill/>
        </p:spPr>
        <p:txBody>
          <a:bodyPr wrap="none" lIns="91440" tIns="45720" rIns="91440" bIns="45720">
            <a:spAutoFit/>
          </a:bodyPr>
          <a:lstStyle/>
          <a:p>
            <a:pPr algn="ctr"/>
            <a:r>
              <a:rPr lang="en-GB"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Everybody tests</a:t>
            </a:r>
          </a:p>
        </p:txBody>
      </p:sp>
    </p:spTree>
    <p:extLst>
      <p:ext uri="{BB962C8B-B14F-4D97-AF65-F5344CB8AC3E}">
        <p14:creationId xmlns:p14="http://schemas.microsoft.com/office/powerpoint/2010/main" val="3012303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649"/>
            <a:ext cx="12321153" cy="69306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2" name="TextBox 1">
            <a:extLst>
              <a:ext uri="{FF2B5EF4-FFF2-40B4-BE49-F238E27FC236}">
                <a16:creationId xmlns:a16="http://schemas.microsoft.com/office/drawing/2014/main" id="{3131088A-C3D2-D941-AB83-A234D1F5FC55}"/>
              </a:ext>
            </a:extLst>
          </p:cNvPr>
          <p:cNvSpPr txBox="1"/>
          <p:nvPr/>
        </p:nvSpPr>
        <p:spPr>
          <a:xfrm>
            <a:off x="103573" y="-7947"/>
            <a:ext cx="5150513" cy="1754326"/>
          </a:xfrm>
          <a:prstGeom prst="rect">
            <a:avLst/>
          </a:prstGeom>
          <a:noFill/>
        </p:spPr>
        <p:txBody>
          <a:bodyPr wrap="none" rtlCol="0">
            <a:spAutoFit/>
          </a:bodyPr>
          <a:lstStyle/>
          <a:p>
            <a:r>
              <a:rPr lang="en-US" sz="3600"/>
              <a:t>Sorry, what do you do?. . . </a:t>
            </a:r>
          </a:p>
          <a:p>
            <a:endParaRPr lang="en-US" sz="3600"/>
          </a:p>
          <a:p>
            <a:r>
              <a:rPr lang="en-US" sz="3600"/>
              <a:t>I’m a . . . </a:t>
            </a:r>
          </a:p>
        </p:txBody>
      </p:sp>
      <p:sp>
        <p:nvSpPr>
          <p:cNvPr id="3" name="TextBox 2">
            <a:extLst>
              <a:ext uri="{FF2B5EF4-FFF2-40B4-BE49-F238E27FC236}">
                <a16:creationId xmlns:a16="http://schemas.microsoft.com/office/drawing/2014/main" id="{6E7226DA-0EF6-B947-9C01-110BD941E06E}"/>
              </a:ext>
            </a:extLst>
          </p:cNvPr>
          <p:cNvSpPr txBox="1"/>
          <p:nvPr/>
        </p:nvSpPr>
        <p:spPr>
          <a:xfrm>
            <a:off x="3259640" y="2068123"/>
            <a:ext cx="748988" cy="369332"/>
          </a:xfrm>
          <a:prstGeom prst="rect">
            <a:avLst/>
          </a:prstGeom>
          <a:noFill/>
        </p:spPr>
        <p:txBody>
          <a:bodyPr wrap="none" rtlCol="0">
            <a:spAutoFit/>
          </a:bodyPr>
          <a:lstStyle/>
          <a:p>
            <a:r>
              <a:rPr lang="en-US"/>
              <a:t>Tester</a:t>
            </a:r>
          </a:p>
        </p:txBody>
      </p:sp>
      <p:sp>
        <p:nvSpPr>
          <p:cNvPr id="6" name="TextBox 5">
            <a:extLst>
              <a:ext uri="{FF2B5EF4-FFF2-40B4-BE49-F238E27FC236}">
                <a16:creationId xmlns:a16="http://schemas.microsoft.com/office/drawing/2014/main" id="{ACD8F245-99D4-544B-BCEB-CB6C818B02EA}"/>
              </a:ext>
            </a:extLst>
          </p:cNvPr>
          <p:cNvSpPr txBox="1"/>
          <p:nvPr/>
        </p:nvSpPr>
        <p:spPr>
          <a:xfrm>
            <a:off x="7243948" y="1140031"/>
            <a:ext cx="1597040" cy="369332"/>
          </a:xfrm>
          <a:prstGeom prst="rect">
            <a:avLst/>
          </a:prstGeom>
          <a:noFill/>
        </p:spPr>
        <p:txBody>
          <a:bodyPr wrap="none" rtlCol="0">
            <a:spAutoFit/>
          </a:bodyPr>
          <a:lstStyle/>
          <a:p>
            <a:r>
              <a:rPr lang="en-US"/>
              <a:t>Quality Analyst</a:t>
            </a:r>
          </a:p>
        </p:txBody>
      </p:sp>
      <p:sp>
        <p:nvSpPr>
          <p:cNvPr id="7" name="TextBox 6">
            <a:extLst>
              <a:ext uri="{FF2B5EF4-FFF2-40B4-BE49-F238E27FC236}">
                <a16:creationId xmlns:a16="http://schemas.microsoft.com/office/drawing/2014/main" id="{CE328FB0-BC38-F44F-A762-29AA8727A798}"/>
              </a:ext>
            </a:extLst>
          </p:cNvPr>
          <p:cNvSpPr txBox="1"/>
          <p:nvPr/>
        </p:nvSpPr>
        <p:spPr>
          <a:xfrm>
            <a:off x="7569262" y="5933119"/>
            <a:ext cx="473206" cy="369332"/>
          </a:xfrm>
          <a:prstGeom prst="rect">
            <a:avLst/>
          </a:prstGeom>
          <a:noFill/>
        </p:spPr>
        <p:txBody>
          <a:bodyPr wrap="none" rtlCol="0">
            <a:spAutoFit/>
          </a:bodyPr>
          <a:lstStyle/>
          <a:p>
            <a:r>
              <a:rPr lang="en-US"/>
              <a:t>QA</a:t>
            </a:r>
          </a:p>
        </p:txBody>
      </p:sp>
      <p:sp>
        <p:nvSpPr>
          <p:cNvPr id="8" name="TextBox 7">
            <a:extLst>
              <a:ext uri="{FF2B5EF4-FFF2-40B4-BE49-F238E27FC236}">
                <a16:creationId xmlns:a16="http://schemas.microsoft.com/office/drawing/2014/main" id="{07A3D342-9787-694E-A922-7A30E2A451FD}"/>
              </a:ext>
            </a:extLst>
          </p:cNvPr>
          <p:cNvSpPr txBox="1"/>
          <p:nvPr/>
        </p:nvSpPr>
        <p:spPr>
          <a:xfrm>
            <a:off x="5367647" y="2458192"/>
            <a:ext cx="1867884" cy="369332"/>
          </a:xfrm>
          <a:prstGeom prst="rect">
            <a:avLst/>
          </a:prstGeom>
          <a:noFill/>
        </p:spPr>
        <p:txBody>
          <a:bodyPr wrap="none" rtlCol="0">
            <a:spAutoFit/>
          </a:bodyPr>
          <a:lstStyle/>
          <a:p>
            <a:r>
              <a:rPr lang="en-US" strike="sngStrike">
                <a:solidFill>
                  <a:srgbClr val="FF0000"/>
                </a:solidFill>
              </a:rPr>
              <a:t>Quality Assurance</a:t>
            </a:r>
          </a:p>
        </p:txBody>
      </p:sp>
      <p:sp>
        <p:nvSpPr>
          <p:cNvPr id="9" name="TextBox 8">
            <a:extLst>
              <a:ext uri="{FF2B5EF4-FFF2-40B4-BE49-F238E27FC236}">
                <a16:creationId xmlns:a16="http://schemas.microsoft.com/office/drawing/2014/main" id="{24CF9BE6-FB7F-D249-9B81-419571F90F90}"/>
              </a:ext>
            </a:extLst>
          </p:cNvPr>
          <p:cNvSpPr txBox="1"/>
          <p:nvPr/>
        </p:nvSpPr>
        <p:spPr>
          <a:xfrm>
            <a:off x="1872660" y="3059668"/>
            <a:ext cx="1991827" cy="369332"/>
          </a:xfrm>
          <a:prstGeom prst="rect">
            <a:avLst/>
          </a:prstGeom>
          <a:noFill/>
        </p:spPr>
        <p:txBody>
          <a:bodyPr wrap="none" rtlCol="0">
            <a:spAutoFit/>
          </a:bodyPr>
          <a:lstStyle/>
          <a:p>
            <a:r>
              <a:rPr lang="en-US">
                <a:solidFill>
                  <a:srgbClr val="FF0000"/>
                </a:solidFill>
              </a:rPr>
              <a:t>Performance</a:t>
            </a:r>
            <a:r>
              <a:rPr lang="en-US"/>
              <a:t> tester</a:t>
            </a:r>
          </a:p>
        </p:txBody>
      </p:sp>
      <p:sp>
        <p:nvSpPr>
          <p:cNvPr id="10" name="TextBox 9">
            <a:extLst>
              <a:ext uri="{FF2B5EF4-FFF2-40B4-BE49-F238E27FC236}">
                <a16:creationId xmlns:a16="http://schemas.microsoft.com/office/drawing/2014/main" id="{4DE9055B-DA64-2C46-B246-5339436B7BEA}"/>
              </a:ext>
            </a:extLst>
          </p:cNvPr>
          <p:cNvSpPr txBox="1"/>
          <p:nvPr/>
        </p:nvSpPr>
        <p:spPr>
          <a:xfrm>
            <a:off x="8650423" y="4935591"/>
            <a:ext cx="1516825" cy="369332"/>
          </a:xfrm>
          <a:prstGeom prst="rect">
            <a:avLst/>
          </a:prstGeom>
          <a:noFill/>
        </p:spPr>
        <p:txBody>
          <a:bodyPr wrap="none" rtlCol="0">
            <a:spAutoFit/>
          </a:bodyPr>
          <a:lstStyle/>
          <a:p>
            <a:r>
              <a:rPr lang="en-US"/>
              <a:t>Manual Tester</a:t>
            </a:r>
          </a:p>
        </p:txBody>
      </p:sp>
      <p:sp>
        <p:nvSpPr>
          <p:cNvPr id="11" name="TextBox 10">
            <a:extLst>
              <a:ext uri="{FF2B5EF4-FFF2-40B4-BE49-F238E27FC236}">
                <a16:creationId xmlns:a16="http://schemas.microsoft.com/office/drawing/2014/main" id="{8DBAA9C6-B571-4D49-B1A3-6F5E9BA89D90}"/>
              </a:ext>
            </a:extLst>
          </p:cNvPr>
          <p:cNvSpPr txBox="1"/>
          <p:nvPr/>
        </p:nvSpPr>
        <p:spPr>
          <a:xfrm>
            <a:off x="5367647" y="4750925"/>
            <a:ext cx="1641924" cy="369332"/>
          </a:xfrm>
          <a:prstGeom prst="rect">
            <a:avLst/>
          </a:prstGeom>
          <a:noFill/>
        </p:spPr>
        <p:txBody>
          <a:bodyPr wrap="none" rtlCol="0">
            <a:spAutoFit/>
          </a:bodyPr>
          <a:lstStyle/>
          <a:p>
            <a:r>
              <a:rPr lang="en-US"/>
              <a:t>Frontend tester</a:t>
            </a:r>
          </a:p>
        </p:txBody>
      </p:sp>
      <p:sp>
        <p:nvSpPr>
          <p:cNvPr id="12" name="TextBox 11">
            <a:extLst>
              <a:ext uri="{FF2B5EF4-FFF2-40B4-BE49-F238E27FC236}">
                <a16:creationId xmlns:a16="http://schemas.microsoft.com/office/drawing/2014/main" id="{DDCF6EB5-5835-1E48-B66A-5FC58A5DD7D8}"/>
              </a:ext>
            </a:extLst>
          </p:cNvPr>
          <p:cNvSpPr txBox="1"/>
          <p:nvPr/>
        </p:nvSpPr>
        <p:spPr>
          <a:xfrm>
            <a:off x="9151375" y="2366916"/>
            <a:ext cx="1253933" cy="369332"/>
          </a:xfrm>
          <a:prstGeom prst="rect">
            <a:avLst/>
          </a:prstGeom>
          <a:noFill/>
        </p:spPr>
        <p:txBody>
          <a:bodyPr wrap="none" rtlCol="0">
            <a:spAutoFit/>
          </a:bodyPr>
          <a:lstStyle/>
          <a:p>
            <a:r>
              <a:rPr lang="en-US">
                <a:solidFill>
                  <a:srgbClr val="FF0000"/>
                </a:solidFill>
              </a:rPr>
              <a:t>Load </a:t>
            </a:r>
            <a:r>
              <a:rPr lang="en-US"/>
              <a:t>Tester</a:t>
            </a:r>
          </a:p>
        </p:txBody>
      </p:sp>
      <p:sp>
        <p:nvSpPr>
          <p:cNvPr id="13" name="TextBox 12">
            <a:extLst>
              <a:ext uri="{FF2B5EF4-FFF2-40B4-BE49-F238E27FC236}">
                <a16:creationId xmlns:a16="http://schemas.microsoft.com/office/drawing/2014/main" id="{6AC3FE23-B168-1F4B-BC31-9D93DBC23A53}"/>
              </a:ext>
            </a:extLst>
          </p:cNvPr>
          <p:cNvSpPr txBox="1"/>
          <p:nvPr/>
        </p:nvSpPr>
        <p:spPr>
          <a:xfrm>
            <a:off x="985652" y="5619452"/>
            <a:ext cx="1901674" cy="369332"/>
          </a:xfrm>
          <a:prstGeom prst="rect">
            <a:avLst/>
          </a:prstGeom>
          <a:noFill/>
        </p:spPr>
        <p:txBody>
          <a:bodyPr wrap="none" rtlCol="0">
            <a:spAutoFit/>
          </a:bodyPr>
          <a:lstStyle/>
          <a:p>
            <a:r>
              <a:rPr lang="en-US">
                <a:solidFill>
                  <a:srgbClr val="FF0000"/>
                </a:solidFill>
              </a:rPr>
              <a:t>Penetration</a:t>
            </a:r>
            <a:r>
              <a:rPr lang="en-US"/>
              <a:t> Tester</a:t>
            </a:r>
          </a:p>
        </p:txBody>
      </p:sp>
      <p:sp>
        <p:nvSpPr>
          <p:cNvPr id="15" name="TextBox 14">
            <a:extLst>
              <a:ext uri="{FF2B5EF4-FFF2-40B4-BE49-F238E27FC236}">
                <a16:creationId xmlns:a16="http://schemas.microsoft.com/office/drawing/2014/main" id="{2D74F3EB-6B70-C045-87EF-99F7E83CDC1E}"/>
              </a:ext>
            </a:extLst>
          </p:cNvPr>
          <p:cNvSpPr txBox="1"/>
          <p:nvPr/>
        </p:nvSpPr>
        <p:spPr>
          <a:xfrm>
            <a:off x="546264" y="1848829"/>
            <a:ext cx="1625445" cy="369332"/>
          </a:xfrm>
          <a:prstGeom prst="rect">
            <a:avLst/>
          </a:prstGeom>
          <a:noFill/>
        </p:spPr>
        <p:txBody>
          <a:bodyPr wrap="none" rtlCol="0">
            <a:spAutoFit/>
          </a:bodyPr>
          <a:lstStyle/>
          <a:p>
            <a:r>
              <a:rPr lang="en-US"/>
              <a:t>Software tester</a:t>
            </a:r>
          </a:p>
        </p:txBody>
      </p:sp>
      <p:sp>
        <p:nvSpPr>
          <p:cNvPr id="16" name="TextBox 15">
            <a:extLst>
              <a:ext uri="{FF2B5EF4-FFF2-40B4-BE49-F238E27FC236}">
                <a16:creationId xmlns:a16="http://schemas.microsoft.com/office/drawing/2014/main" id="{1B57821A-24E2-5147-A35F-46E252FC7D3A}"/>
              </a:ext>
            </a:extLst>
          </p:cNvPr>
          <p:cNvSpPr txBox="1"/>
          <p:nvPr/>
        </p:nvSpPr>
        <p:spPr>
          <a:xfrm>
            <a:off x="9203377" y="536905"/>
            <a:ext cx="1440779" cy="369332"/>
          </a:xfrm>
          <a:prstGeom prst="rect">
            <a:avLst/>
          </a:prstGeom>
          <a:noFill/>
        </p:spPr>
        <p:txBody>
          <a:bodyPr wrap="none" rtlCol="0">
            <a:spAutoFit/>
          </a:bodyPr>
          <a:lstStyle/>
          <a:p>
            <a:r>
              <a:rPr lang="en-US"/>
              <a:t>Test engineer</a:t>
            </a:r>
          </a:p>
        </p:txBody>
      </p:sp>
      <p:sp>
        <p:nvSpPr>
          <p:cNvPr id="17" name="TextBox 16">
            <a:extLst>
              <a:ext uri="{FF2B5EF4-FFF2-40B4-BE49-F238E27FC236}">
                <a16:creationId xmlns:a16="http://schemas.microsoft.com/office/drawing/2014/main" id="{D1BE1C53-55EC-CE4B-8222-E4CF32348FA8}"/>
              </a:ext>
            </a:extLst>
          </p:cNvPr>
          <p:cNvSpPr txBox="1"/>
          <p:nvPr/>
        </p:nvSpPr>
        <p:spPr>
          <a:xfrm>
            <a:off x="4596593" y="5933119"/>
            <a:ext cx="1293431" cy="369332"/>
          </a:xfrm>
          <a:prstGeom prst="rect">
            <a:avLst/>
          </a:prstGeom>
          <a:noFill/>
        </p:spPr>
        <p:txBody>
          <a:bodyPr wrap="none" rtlCol="0">
            <a:spAutoFit/>
          </a:bodyPr>
          <a:lstStyle/>
          <a:p>
            <a:r>
              <a:rPr lang="en-US"/>
              <a:t>Test Analyst</a:t>
            </a:r>
          </a:p>
        </p:txBody>
      </p:sp>
      <p:sp>
        <p:nvSpPr>
          <p:cNvPr id="18" name="TextBox 17">
            <a:extLst>
              <a:ext uri="{FF2B5EF4-FFF2-40B4-BE49-F238E27FC236}">
                <a16:creationId xmlns:a16="http://schemas.microsoft.com/office/drawing/2014/main" id="{B006BB3C-2115-CB4B-88B0-A7D940F73AF8}"/>
              </a:ext>
            </a:extLst>
          </p:cNvPr>
          <p:cNvSpPr txBox="1"/>
          <p:nvPr/>
        </p:nvSpPr>
        <p:spPr>
          <a:xfrm>
            <a:off x="4440660" y="1140031"/>
            <a:ext cx="1858714" cy="369332"/>
          </a:xfrm>
          <a:prstGeom prst="rect">
            <a:avLst/>
          </a:prstGeom>
          <a:noFill/>
        </p:spPr>
        <p:txBody>
          <a:bodyPr wrap="none" rtlCol="0">
            <a:spAutoFit/>
          </a:bodyPr>
          <a:lstStyle/>
          <a:p>
            <a:r>
              <a:rPr lang="en-US"/>
              <a:t>Exploratory tester</a:t>
            </a:r>
          </a:p>
        </p:txBody>
      </p:sp>
      <p:sp>
        <p:nvSpPr>
          <p:cNvPr id="19" name="TextBox 18">
            <a:extLst>
              <a:ext uri="{FF2B5EF4-FFF2-40B4-BE49-F238E27FC236}">
                <a16:creationId xmlns:a16="http://schemas.microsoft.com/office/drawing/2014/main" id="{39DBE444-283A-E04A-AA3B-5553E574FA4C}"/>
              </a:ext>
            </a:extLst>
          </p:cNvPr>
          <p:cNvSpPr txBox="1"/>
          <p:nvPr/>
        </p:nvSpPr>
        <p:spPr>
          <a:xfrm>
            <a:off x="8279071" y="3756270"/>
            <a:ext cx="1156535" cy="369332"/>
          </a:xfrm>
          <a:prstGeom prst="rect">
            <a:avLst/>
          </a:prstGeom>
          <a:noFill/>
        </p:spPr>
        <p:txBody>
          <a:bodyPr wrap="none" rtlCol="0">
            <a:spAutoFit/>
          </a:bodyPr>
          <a:lstStyle/>
          <a:p>
            <a:r>
              <a:rPr lang="en-US">
                <a:solidFill>
                  <a:srgbClr val="FF0000"/>
                </a:solidFill>
              </a:rPr>
              <a:t>Risk</a:t>
            </a:r>
            <a:r>
              <a:rPr lang="en-US"/>
              <a:t> tester</a:t>
            </a:r>
          </a:p>
        </p:txBody>
      </p:sp>
      <p:sp>
        <p:nvSpPr>
          <p:cNvPr id="20" name="TextBox 19">
            <a:extLst>
              <a:ext uri="{FF2B5EF4-FFF2-40B4-BE49-F238E27FC236}">
                <a16:creationId xmlns:a16="http://schemas.microsoft.com/office/drawing/2014/main" id="{CA848DC5-FF05-624A-B726-0268F9823D21}"/>
              </a:ext>
            </a:extLst>
          </p:cNvPr>
          <p:cNvSpPr txBox="1"/>
          <p:nvPr/>
        </p:nvSpPr>
        <p:spPr>
          <a:xfrm>
            <a:off x="592755" y="4368411"/>
            <a:ext cx="2687467" cy="369332"/>
          </a:xfrm>
          <a:prstGeom prst="rect">
            <a:avLst/>
          </a:prstGeom>
          <a:noFill/>
        </p:spPr>
        <p:txBody>
          <a:bodyPr wrap="none" rtlCol="0">
            <a:spAutoFit/>
          </a:bodyPr>
          <a:lstStyle/>
          <a:p>
            <a:r>
              <a:rPr lang="en-US"/>
              <a:t>Manual Automation Tester</a:t>
            </a:r>
          </a:p>
        </p:txBody>
      </p:sp>
      <p:sp>
        <p:nvSpPr>
          <p:cNvPr id="21" name="TextBox 20">
            <a:extLst>
              <a:ext uri="{FF2B5EF4-FFF2-40B4-BE49-F238E27FC236}">
                <a16:creationId xmlns:a16="http://schemas.microsoft.com/office/drawing/2014/main" id="{74AE688B-B948-284B-8E76-FDAD62567DE3}"/>
              </a:ext>
            </a:extLst>
          </p:cNvPr>
          <p:cNvSpPr txBox="1"/>
          <p:nvPr/>
        </p:nvSpPr>
        <p:spPr>
          <a:xfrm>
            <a:off x="4473581" y="3640386"/>
            <a:ext cx="2317237" cy="369332"/>
          </a:xfrm>
          <a:prstGeom prst="rect">
            <a:avLst/>
          </a:prstGeom>
          <a:noFill/>
        </p:spPr>
        <p:txBody>
          <a:bodyPr wrap="none" rtlCol="0">
            <a:spAutoFit/>
          </a:bodyPr>
          <a:lstStyle/>
          <a:p>
            <a:r>
              <a:rPr lang="en-US"/>
              <a:t>Software test engineer</a:t>
            </a:r>
          </a:p>
        </p:txBody>
      </p:sp>
      <p:sp>
        <p:nvSpPr>
          <p:cNvPr id="22" name="TextBox 21">
            <a:extLst>
              <a:ext uri="{FF2B5EF4-FFF2-40B4-BE49-F238E27FC236}">
                <a16:creationId xmlns:a16="http://schemas.microsoft.com/office/drawing/2014/main" id="{F890E015-24CA-1F40-9179-5E3D4A9A4F92}"/>
              </a:ext>
            </a:extLst>
          </p:cNvPr>
          <p:cNvSpPr txBox="1"/>
          <p:nvPr/>
        </p:nvSpPr>
        <p:spPr>
          <a:xfrm>
            <a:off x="985652" y="4737743"/>
            <a:ext cx="2648482" cy="369332"/>
          </a:xfrm>
          <a:prstGeom prst="rect">
            <a:avLst/>
          </a:prstGeom>
          <a:noFill/>
        </p:spPr>
        <p:txBody>
          <a:bodyPr wrap="none" rtlCol="0">
            <a:spAutoFit/>
          </a:bodyPr>
          <a:lstStyle/>
          <a:p>
            <a:r>
              <a:rPr lang="en-US" b="1" i="1" u="sng"/>
              <a:t>Job title I’ve actually seen</a:t>
            </a:r>
          </a:p>
        </p:txBody>
      </p:sp>
    </p:spTree>
    <p:extLst>
      <p:ext uri="{BB962C8B-B14F-4D97-AF65-F5344CB8AC3E}">
        <p14:creationId xmlns:p14="http://schemas.microsoft.com/office/powerpoint/2010/main" val="1482738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91E455-FE71-FD4E-D1A3-4448EC1A1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A13388EF-2932-A149-A4EE-F781ABCC5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2" name="Title 1">
            <a:extLst>
              <a:ext uri="{FF2B5EF4-FFF2-40B4-BE49-F238E27FC236}">
                <a16:creationId xmlns:a16="http://schemas.microsoft.com/office/drawing/2014/main" id="{0E2E770F-A9D5-2D46-84AB-C5DB3C1D7161}"/>
              </a:ext>
            </a:extLst>
          </p:cNvPr>
          <p:cNvSpPr>
            <a:spLocks noGrp="1"/>
          </p:cNvSpPr>
          <p:nvPr>
            <p:ph type="title"/>
          </p:nvPr>
        </p:nvSpPr>
        <p:spPr>
          <a:xfrm>
            <a:off x="838200" y="351379"/>
            <a:ext cx="10515600" cy="900113"/>
          </a:xfrm>
        </p:spPr>
        <p:txBody>
          <a:bodyPr/>
          <a:lstStyle/>
          <a:p>
            <a:r>
              <a:rPr lang="en-US"/>
              <a:t>Costly bugs</a:t>
            </a:r>
          </a:p>
        </p:txBody>
      </p:sp>
      <p:sp>
        <p:nvSpPr>
          <p:cNvPr id="3" name="Content Placeholder 2">
            <a:extLst>
              <a:ext uri="{FF2B5EF4-FFF2-40B4-BE49-F238E27FC236}">
                <a16:creationId xmlns:a16="http://schemas.microsoft.com/office/drawing/2014/main" id="{83CA5852-9BD5-704B-806A-5FCF0A7D4AF2}"/>
              </a:ext>
            </a:extLst>
          </p:cNvPr>
          <p:cNvSpPr>
            <a:spLocks noGrp="1"/>
          </p:cNvSpPr>
          <p:nvPr>
            <p:ph idx="1"/>
          </p:nvPr>
        </p:nvSpPr>
        <p:spPr>
          <a:xfrm>
            <a:off x="838200" y="1400175"/>
            <a:ext cx="10515600" cy="4776788"/>
          </a:xfrm>
        </p:spPr>
        <p:txBody>
          <a:bodyPr>
            <a:normAutofit/>
          </a:bodyPr>
          <a:lstStyle/>
          <a:p>
            <a:r>
              <a:rPr lang="en-GB" b="1"/>
              <a:t>Ariane 5 </a:t>
            </a:r>
            <a:r>
              <a:rPr lang="en-GB"/>
              <a:t>- $370m (in 1996) caused by an old bit of code left over from previous Ariane 4 rocket which tried to stuff a 64-bit variable into a 16-bit integer</a:t>
            </a:r>
          </a:p>
          <a:p>
            <a:r>
              <a:rPr lang="en-GB" b="1"/>
              <a:t>Mars Climate Orbiter - </a:t>
            </a:r>
            <a:r>
              <a:rPr lang="en-GB"/>
              <a:t>Quality Assurance had not found the use of an imperial unit in external software, despite the fact that NASA’s coding standards at the time mandated use of metric units</a:t>
            </a:r>
          </a:p>
          <a:p>
            <a:r>
              <a:rPr lang="en-GB" b="1"/>
              <a:t>Therac-25</a:t>
            </a:r>
            <a:r>
              <a:rPr lang="en-GB"/>
              <a:t> - Was designed from the outset to use software based safety systems rather than hardware controls. The removal of these hardware safety measures had tragic consequences, as race conditions in the codebase led to the death of three patients, and caused debilitating injuries to at least three other patients.</a:t>
            </a:r>
            <a:endParaRPr lang="en-GB" b="1"/>
          </a:p>
          <a:p>
            <a:endParaRPr lang="en-GB"/>
          </a:p>
          <a:p>
            <a:endParaRPr lang="en-US"/>
          </a:p>
        </p:txBody>
      </p:sp>
    </p:spTree>
    <p:extLst>
      <p:ext uri="{BB962C8B-B14F-4D97-AF65-F5344CB8AC3E}">
        <p14:creationId xmlns:p14="http://schemas.microsoft.com/office/powerpoint/2010/main" val="2395839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A739AB-F765-BF43-A9C6-629ED3C50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98CEEE-B304-1C45-BB5D-DA1370A496E9}"/>
              </a:ext>
            </a:extLst>
          </p:cNvPr>
          <p:cNvSpPr>
            <a:spLocks noGrp="1"/>
          </p:cNvSpPr>
          <p:nvPr>
            <p:ph type="title"/>
          </p:nvPr>
        </p:nvSpPr>
        <p:spPr>
          <a:xfrm>
            <a:off x="698810" y="2623247"/>
            <a:ext cx="4391722" cy="1344148"/>
          </a:xfrm>
        </p:spPr>
        <p:txBody>
          <a:bodyPr/>
          <a:lstStyle/>
          <a:p>
            <a:r>
              <a:rPr lang="en-GB"/>
              <a:t>Checking vs Bug hunting</a:t>
            </a:r>
            <a:endParaRPr lang="en-US"/>
          </a:p>
        </p:txBody>
      </p:sp>
      <p:sp>
        <p:nvSpPr>
          <p:cNvPr id="3" name="Content Placeholder 2">
            <a:extLst>
              <a:ext uri="{FF2B5EF4-FFF2-40B4-BE49-F238E27FC236}">
                <a16:creationId xmlns:a16="http://schemas.microsoft.com/office/drawing/2014/main" id="{1DAC6CA8-F738-794E-A507-A671DEF89976}"/>
              </a:ext>
            </a:extLst>
          </p:cNvPr>
          <p:cNvSpPr>
            <a:spLocks noGrp="1"/>
          </p:cNvSpPr>
          <p:nvPr>
            <p:ph idx="1"/>
          </p:nvPr>
        </p:nvSpPr>
        <p:spPr>
          <a:xfrm>
            <a:off x="6023517" y="1820786"/>
            <a:ext cx="4819186" cy="4486275"/>
          </a:xfrm>
        </p:spPr>
        <p:txBody>
          <a:bodyPr vert="horz" lIns="91440" tIns="45720" rIns="91440" bIns="45720" rtlCol="0" anchor="t">
            <a:normAutofit lnSpcReduction="10000"/>
          </a:bodyPr>
          <a:lstStyle/>
          <a:p>
            <a:pPr fontAlgn="base"/>
            <a:r>
              <a:rPr lang="en-GB"/>
              <a:t>Tests, even the same test, can be run for different reasons during a project or sprint</a:t>
            </a:r>
          </a:p>
          <a:p>
            <a:pPr fontAlgn="base"/>
            <a:r>
              <a:rPr lang="en-GB"/>
              <a:t>Regression testing is checking, although you will still find bugs</a:t>
            </a:r>
          </a:p>
          <a:p>
            <a:pPr fontAlgn="base"/>
            <a:r>
              <a:rPr lang="en-GB"/>
              <a:t>Exploratory testing, and to some extent Accessibility testing, is bug hunting in unusual places or unexpected workflows.</a:t>
            </a:r>
          </a:p>
        </p:txBody>
      </p:sp>
      <p:pic>
        <p:nvPicPr>
          <p:cNvPr id="5" name="Picture 4">
            <a:extLst>
              <a:ext uri="{FF2B5EF4-FFF2-40B4-BE49-F238E27FC236}">
                <a16:creationId xmlns:a16="http://schemas.microsoft.com/office/drawing/2014/main" id="{0A957697-7099-884C-B605-6BC9A3395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51" y="6081189"/>
            <a:ext cx="1899251" cy="461422"/>
          </a:xfrm>
          <a:prstGeom prst="rect">
            <a:avLst/>
          </a:prstGeom>
        </p:spPr>
      </p:pic>
    </p:spTree>
    <p:extLst>
      <p:ext uri="{BB962C8B-B14F-4D97-AF65-F5344CB8AC3E}">
        <p14:creationId xmlns:p14="http://schemas.microsoft.com/office/powerpoint/2010/main" val="3461144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A739AB-F765-BF43-A9C6-629ED3C50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98CEEE-B304-1C45-BB5D-DA1370A496E9}"/>
              </a:ext>
            </a:extLst>
          </p:cNvPr>
          <p:cNvSpPr>
            <a:spLocks noGrp="1"/>
          </p:cNvSpPr>
          <p:nvPr>
            <p:ph type="title"/>
          </p:nvPr>
        </p:nvSpPr>
        <p:spPr/>
        <p:txBody>
          <a:bodyPr/>
          <a:lstStyle/>
          <a:p>
            <a:r>
              <a:rPr lang="en-GB"/>
              <a:t>Regression testing</a:t>
            </a:r>
            <a:endParaRPr lang="en-US"/>
          </a:p>
        </p:txBody>
      </p:sp>
      <p:sp>
        <p:nvSpPr>
          <p:cNvPr id="3" name="Content Placeholder 2">
            <a:extLst>
              <a:ext uri="{FF2B5EF4-FFF2-40B4-BE49-F238E27FC236}">
                <a16:creationId xmlns:a16="http://schemas.microsoft.com/office/drawing/2014/main" id="{1DAC6CA8-F738-794E-A507-A671DEF89976}"/>
              </a:ext>
            </a:extLst>
          </p:cNvPr>
          <p:cNvSpPr>
            <a:spLocks noGrp="1"/>
          </p:cNvSpPr>
          <p:nvPr>
            <p:ph idx="1"/>
          </p:nvPr>
        </p:nvSpPr>
        <p:spPr>
          <a:xfrm>
            <a:off x="791736" y="2322590"/>
            <a:ext cx="4508941" cy="3757075"/>
          </a:xfrm>
        </p:spPr>
        <p:txBody>
          <a:bodyPr vert="horz" lIns="91440" tIns="45720" rIns="91440" bIns="45720" rtlCol="0" anchor="t">
            <a:normAutofit/>
          </a:bodyPr>
          <a:lstStyle/>
          <a:p>
            <a:r>
              <a:rPr lang="en-GB"/>
              <a:t>Checking we’ve not broken anything that was already working</a:t>
            </a:r>
          </a:p>
        </p:txBody>
      </p:sp>
      <p:pic>
        <p:nvPicPr>
          <p:cNvPr id="5" name="Picture 4">
            <a:extLst>
              <a:ext uri="{FF2B5EF4-FFF2-40B4-BE49-F238E27FC236}">
                <a16:creationId xmlns:a16="http://schemas.microsoft.com/office/drawing/2014/main" id="{0A957697-7099-884C-B605-6BC9A3395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51" y="6081189"/>
            <a:ext cx="1899251" cy="461422"/>
          </a:xfrm>
          <a:prstGeom prst="rect">
            <a:avLst/>
          </a:prstGeom>
        </p:spPr>
      </p:pic>
      <p:sp>
        <p:nvSpPr>
          <p:cNvPr id="7" name="Content Placeholder 2">
            <a:extLst>
              <a:ext uri="{FF2B5EF4-FFF2-40B4-BE49-F238E27FC236}">
                <a16:creationId xmlns:a16="http://schemas.microsoft.com/office/drawing/2014/main" id="{A482B302-A9FD-4291-75F4-DBDC7B8F0AB9}"/>
              </a:ext>
            </a:extLst>
          </p:cNvPr>
          <p:cNvSpPr txBox="1">
            <a:spLocks/>
          </p:cNvSpPr>
          <p:nvPr/>
        </p:nvSpPr>
        <p:spPr>
          <a:xfrm>
            <a:off x="5915720" y="2186917"/>
            <a:ext cx="5159429" cy="37570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a:t>When/why do regression?</a:t>
            </a:r>
            <a:endParaRPr lang="en-GB">
              <a:cs typeface="Calibri" panose="020F0502020204030204"/>
            </a:endParaRPr>
          </a:p>
          <a:p>
            <a:pPr lvl="1">
              <a:buFont typeface="Courier New" panose="02070309020205020404" pitchFamily="49" charset="0"/>
              <a:buChar char="o"/>
            </a:pPr>
            <a:r>
              <a:rPr lang="en-GB"/>
              <a:t>New feature is added</a:t>
            </a:r>
            <a:endParaRPr lang="en-GB">
              <a:cs typeface="Calibri"/>
            </a:endParaRPr>
          </a:p>
          <a:p>
            <a:pPr lvl="1">
              <a:buFont typeface="Courier New" panose="02070309020205020404" pitchFamily="49" charset="0"/>
              <a:buChar char="o"/>
            </a:pPr>
            <a:r>
              <a:rPr lang="en-GB"/>
              <a:t>Performance issue fix</a:t>
            </a:r>
            <a:endParaRPr lang="en-GB">
              <a:cs typeface="Calibri"/>
            </a:endParaRPr>
          </a:p>
          <a:p>
            <a:pPr lvl="1">
              <a:buFont typeface="Courier New" panose="02070309020205020404" pitchFamily="49" charset="0"/>
              <a:buChar char="o"/>
            </a:pPr>
            <a:r>
              <a:rPr lang="en-GB"/>
              <a:t>Change in requirements and code is modified</a:t>
            </a:r>
            <a:endParaRPr lang="en-GB">
              <a:cs typeface="Calibri"/>
            </a:endParaRPr>
          </a:p>
        </p:txBody>
      </p:sp>
    </p:spTree>
    <p:extLst>
      <p:ext uri="{BB962C8B-B14F-4D97-AF65-F5344CB8AC3E}">
        <p14:creationId xmlns:p14="http://schemas.microsoft.com/office/powerpoint/2010/main" val="2290784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EC9EC-B93B-6840-86A2-91F94CD43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1">
            <a:extLst>
              <a:ext uri="{FF2B5EF4-FFF2-40B4-BE49-F238E27FC236}">
                <a16:creationId xmlns:a16="http://schemas.microsoft.com/office/drawing/2014/main" id="{CC7E84F4-05AD-4247-BFED-A41D905C459C}"/>
              </a:ext>
            </a:extLst>
          </p:cNvPr>
          <p:cNvSpPr>
            <a:spLocks noChangeArrowheads="1"/>
          </p:cNvSpPr>
          <p:nvPr/>
        </p:nvSpPr>
        <p:spPr bwMode="auto">
          <a:xfrm>
            <a:off x="712872" y="247647"/>
            <a:ext cx="2229095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a:ln>
                  <a:noFill/>
                </a:ln>
                <a:solidFill>
                  <a:srgbClr val="127076"/>
                </a:solidFill>
                <a:effectLst/>
                <a:latin typeface="Arial" panose="020B0604020202020204" pitchFamily="34" charset="0"/>
              </a:rPr>
              <a:t>The testing pyramid</a:t>
            </a:r>
            <a:endParaRPr kumimoji="0" lang="en-US" altLang="en-US" sz="3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9600" b="0" i="0" u="none" strike="noStrike" cap="none" normalizeH="0" baseline="0">
                <a:ln>
                  <a:noFill/>
                </a:ln>
                <a:solidFill>
                  <a:schemeClr val="tx1"/>
                </a:solidFill>
                <a:effectLst/>
                <a:latin typeface="Arial" panose="020B0604020202020204" pitchFamily="34" charset="0"/>
              </a:rPr>
              <a:t>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cs typeface="Arial" panose="020B0604020202020204" pitchFamily="34" charset="0"/>
              </a:rPr>
              <a:t>Succeeding with Agile</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a:ln>
                  <a:noFill/>
                </a:ln>
                <a:solidFill>
                  <a:srgbClr val="000000"/>
                </a:solidFill>
                <a:effectLst/>
                <a:latin typeface="Arial" panose="020B0604020202020204" pitchFamily="34" charset="0"/>
                <a:cs typeface="Arial" panose="020B0604020202020204" pitchFamily="34" charset="0"/>
              </a:rPr>
              <a:t>Mike Cohn</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4F9A5922-E4E3-3A4F-9386-28739C6FF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453" y="1143000"/>
            <a:ext cx="10515600" cy="52927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742ABA-09AB-924B-BDF6-D6EEE778B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3723284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EAA8DF-E75E-4E48-B2C1-62D2D4C6D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Online Media 7" descr="Test Your Awareness: Do The Test">
            <a:hlinkClick r:id="" action="ppaction://media"/>
            <a:extLst>
              <a:ext uri="{FF2B5EF4-FFF2-40B4-BE49-F238E27FC236}">
                <a16:creationId xmlns:a16="http://schemas.microsoft.com/office/drawing/2014/main" id="{AE1BB480-82C9-E248-B53F-C7810786CBDC}"/>
              </a:ext>
            </a:extLst>
          </p:cNvPr>
          <p:cNvPicPr>
            <a:picLocks noGrp="1" noRot="1" noChangeAspect="1"/>
          </p:cNvPicPr>
          <p:nvPr>
            <p:ph idx="1"/>
            <a:videoFile r:link="rId1"/>
          </p:nvPr>
        </p:nvPicPr>
        <p:blipFill>
          <a:blip r:embed="rId5"/>
          <a:stretch>
            <a:fillRect/>
          </a:stretch>
        </p:blipFill>
        <p:spPr>
          <a:xfrm>
            <a:off x="1373205" y="438759"/>
            <a:ext cx="8986838" cy="5836291"/>
          </a:xfrm>
          <a:prstGeom prst="rect">
            <a:avLst/>
          </a:prstGeom>
        </p:spPr>
      </p:pic>
      <p:pic>
        <p:nvPicPr>
          <p:cNvPr id="5" name="Picture 4">
            <a:extLst>
              <a:ext uri="{FF2B5EF4-FFF2-40B4-BE49-F238E27FC236}">
                <a16:creationId xmlns:a16="http://schemas.microsoft.com/office/drawing/2014/main" id="{4A776A62-3052-2C47-8F2B-9268FB2875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302965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EAA8DF-E75E-4E48-B2C1-62D2D4C6D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7504827-D75B-5544-BF05-68AB6D673EFE}"/>
              </a:ext>
            </a:extLst>
          </p:cNvPr>
          <p:cNvSpPr>
            <a:spLocks noGrp="1"/>
          </p:cNvSpPr>
          <p:nvPr>
            <p:ph type="title"/>
          </p:nvPr>
        </p:nvSpPr>
        <p:spPr/>
        <p:txBody>
          <a:bodyPr/>
          <a:lstStyle/>
          <a:p>
            <a:r>
              <a:rPr lang="en-US"/>
              <a:t>Exploratory Testing</a:t>
            </a:r>
          </a:p>
        </p:txBody>
      </p:sp>
      <p:sp>
        <p:nvSpPr>
          <p:cNvPr id="3" name="Content Placeholder 2">
            <a:extLst>
              <a:ext uri="{FF2B5EF4-FFF2-40B4-BE49-F238E27FC236}">
                <a16:creationId xmlns:a16="http://schemas.microsoft.com/office/drawing/2014/main" id="{FD5518E1-CA51-8042-9D6A-4EECA36BEEE4}"/>
              </a:ext>
            </a:extLst>
          </p:cNvPr>
          <p:cNvSpPr>
            <a:spLocks noGrp="1"/>
          </p:cNvSpPr>
          <p:nvPr>
            <p:ph idx="1"/>
          </p:nvPr>
        </p:nvSpPr>
        <p:spPr>
          <a:xfrm>
            <a:off x="838200" y="1825625"/>
            <a:ext cx="4763430" cy="4351338"/>
          </a:xfrm>
        </p:spPr>
        <p:txBody>
          <a:bodyPr vert="horz" lIns="91440" tIns="45720" rIns="91440" bIns="45720" rtlCol="0" anchor="t">
            <a:normAutofit/>
          </a:bodyPr>
          <a:lstStyle/>
          <a:p>
            <a:r>
              <a:rPr lang="en-GB"/>
              <a:t>Unscripted testing done to explore a piece of software</a:t>
            </a:r>
          </a:p>
          <a:p>
            <a:r>
              <a:rPr lang="en-GB"/>
              <a:t>Finds bugs you didn’t expect to find</a:t>
            </a:r>
            <a:endParaRPr lang="en-GB">
              <a:cs typeface="Calibri"/>
            </a:endParaRPr>
          </a:p>
          <a:p>
            <a:r>
              <a:rPr lang="en-GB"/>
              <a:t>Different techniques? Charters, sessions, test days</a:t>
            </a:r>
          </a:p>
          <a:p>
            <a:pPr marL="0" indent="0">
              <a:buNone/>
            </a:pPr>
            <a:endParaRPr lang="en-US">
              <a:cs typeface="Calibri"/>
            </a:endParaRPr>
          </a:p>
        </p:txBody>
      </p:sp>
      <p:pic>
        <p:nvPicPr>
          <p:cNvPr id="5" name="Picture 4">
            <a:extLst>
              <a:ext uri="{FF2B5EF4-FFF2-40B4-BE49-F238E27FC236}">
                <a16:creationId xmlns:a16="http://schemas.microsoft.com/office/drawing/2014/main" id="{4A776A62-3052-2C47-8F2B-9268FB287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7" name="Content Placeholder 2">
            <a:extLst>
              <a:ext uri="{FF2B5EF4-FFF2-40B4-BE49-F238E27FC236}">
                <a16:creationId xmlns:a16="http://schemas.microsoft.com/office/drawing/2014/main" id="{39BC4991-AD53-32F9-E52C-F3D4031FDD83}"/>
              </a:ext>
            </a:extLst>
          </p:cNvPr>
          <p:cNvSpPr txBox="1">
            <a:spLocks/>
          </p:cNvSpPr>
          <p:nvPr/>
        </p:nvSpPr>
        <p:spPr>
          <a:xfrm>
            <a:off x="6027234" y="1838635"/>
            <a:ext cx="476343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ea typeface="+mn-lt"/>
                <a:cs typeface="+mn-lt"/>
                <a:hlinkClick r:id="rId5"/>
              </a:rPr>
              <a:t>https://www.satisfice.com/exploratory-testing</a:t>
            </a:r>
            <a:endParaRPr lang="en-GB"/>
          </a:p>
          <a:p>
            <a:r>
              <a:rPr lang="en-GB"/>
              <a:t>Disadvantages – it’s hard to report pass/fail rates if you work for companies/customers who like to see statistics. </a:t>
            </a:r>
            <a:endParaRPr lang="en-GB">
              <a:cs typeface="Calibri" panose="020F0502020204030204"/>
            </a:endParaRPr>
          </a:p>
          <a:p>
            <a:pPr marL="0" indent="0">
              <a:buFont typeface="Arial"/>
              <a:buNone/>
            </a:pPr>
            <a:endParaRPr lang="en-US"/>
          </a:p>
        </p:txBody>
      </p:sp>
    </p:spTree>
    <p:extLst>
      <p:ext uri="{BB962C8B-B14F-4D97-AF65-F5344CB8AC3E}">
        <p14:creationId xmlns:p14="http://schemas.microsoft.com/office/powerpoint/2010/main" val="2238647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EAA8DF-E75E-4E48-B2C1-62D2D4C6D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7504827-D75B-5544-BF05-68AB6D673EFE}"/>
              </a:ext>
            </a:extLst>
          </p:cNvPr>
          <p:cNvSpPr>
            <a:spLocks noGrp="1"/>
          </p:cNvSpPr>
          <p:nvPr>
            <p:ph type="title"/>
          </p:nvPr>
        </p:nvSpPr>
        <p:spPr>
          <a:xfrm>
            <a:off x="875371" y="2613954"/>
            <a:ext cx="4568283" cy="1344148"/>
          </a:xfrm>
        </p:spPr>
        <p:txBody>
          <a:bodyPr/>
          <a:lstStyle/>
          <a:p>
            <a:r>
              <a:rPr lang="en-US"/>
              <a:t>Accessibility Testing</a:t>
            </a:r>
          </a:p>
        </p:txBody>
      </p:sp>
      <p:sp>
        <p:nvSpPr>
          <p:cNvPr id="3" name="Content Placeholder 2">
            <a:extLst>
              <a:ext uri="{FF2B5EF4-FFF2-40B4-BE49-F238E27FC236}">
                <a16:creationId xmlns:a16="http://schemas.microsoft.com/office/drawing/2014/main" id="{FD5518E1-CA51-8042-9D6A-4EECA36BEEE4}"/>
              </a:ext>
            </a:extLst>
          </p:cNvPr>
          <p:cNvSpPr>
            <a:spLocks noGrp="1"/>
          </p:cNvSpPr>
          <p:nvPr>
            <p:ph idx="1"/>
          </p:nvPr>
        </p:nvSpPr>
        <p:spPr>
          <a:xfrm>
            <a:off x="6014224" y="1624342"/>
            <a:ext cx="5339576" cy="4552621"/>
          </a:xfrm>
        </p:spPr>
        <p:txBody>
          <a:bodyPr vert="horz" lIns="91440" tIns="45720" rIns="91440" bIns="45720" rtlCol="0" anchor="t">
            <a:normAutofit/>
          </a:bodyPr>
          <a:lstStyle/>
          <a:p>
            <a:r>
              <a:rPr lang="en-GB"/>
              <a:t>It's too easy to forget about accessibility if you're an able bodied person</a:t>
            </a:r>
            <a:endParaRPr lang="en-US"/>
          </a:p>
          <a:p>
            <a:r>
              <a:rPr lang="en-GB">
                <a:cs typeface="Calibri"/>
              </a:rPr>
              <a:t>Ask around your office and see if anyone is colour blind or dyslexic and ask them about using some websites</a:t>
            </a:r>
          </a:p>
          <a:p>
            <a:r>
              <a:rPr lang="en-GB">
                <a:cs typeface="Calibri"/>
              </a:rPr>
              <a:t>Obvious things are visually impaired or deaf users</a:t>
            </a:r>
          </a:p>
          <a:p>
            <a:endParaRPr lang="en-GB">
              <a:cs typeface="Calibri"/>
            </a:endParaRPr>
          </a:p>
          <a:p>
            <a:endParaRPr lang="en-GB">
              <a:cs typeface="Calibri"/>
            </a:endParaRPr>
          </a:p>
          <a:p>
            <a:endParaRPr lang="en-GB">
              <a:cs typeface="Calibri"/>
            </a:endParaRPr>
          </a:p>
          <a:p>
            <a:pPr marL="0" indent="0">
              <a:buNone/>
            </a:pPr>
            <a:endParaRPr lang="en-US">
              <a:cs typeface="Calibri" panose="020F0502020204030204"/>
            </a:endParaRPr>
          </a:p>
        </p:txBody>
      </p:sp>
      <p:pic>
        <p:nvPicPr>
          <p:cNvPr id="5" name="Picture 4">
            <a:extLst>
              <a:ext uri="{FF2B5EF4-FFF2-40B4-BE49-F238E27FC236}">
                <a16:creationId xmlns:a16="http://schemas.microsoft.com/office/drawing/2014/main" id="{4A776A62-3052-2C47-8F2B-9268FB287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3944565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488" y="276586"/>
            <a:ext cx="1899251" cy="461422"/>
          </a:xfrm>
          <a:prstGeom prst="rect">
            <a:avLst/>
          </a:prstGeom>
        </p:spPr>
      </p:pic>
      <p:pic>
        <p:nvPicPr>
          <p:cNvPr id="6" name="Picture 5">
            <a:extLst>
              <a:ext uri="{FF2B5EF4-FFF2-40B4-BE49-F238E27FC236}">
                <a16:creationId xmlns:a16="http://schemas.microsoft.com/office/drawing/2014/main" id="{C2565C62-85E5-8349-895B-EE169A3B2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81000"/>
            <a:ext cx="12336651" cy="6939366"/>
          </a:xfrm>
          <a:prstGeom prst="rect">
            <a:avLst/>
          </a:prstGeom>
        </p:spPr>
      </p:pic>
      <p:pic>
        <p:nvPicPr>
          <p:cNvPr id="7" name="Picture 6">
            <a:extLst>
              <a:ext uri="{FF2B5EF4-FFF2-40B4-BE49-F238E27FC236}">
                <a16:creationId xmlns:a16="http://schemas.microsoft.com/office/drawing/2014/main" id="{7B0DEE0E-A9C4-BB49-80C3-B2C0A6D86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2" name="Rectangle 1">
            <a:extLst>
              <a:ext uri="{FF2B5EF4-FFF2-40B4-BE49-F238E27FC236}">
                <a16:creationId xmlns:a16="http://schemas.microsoft.com/office/drawing/2014/main" id="{FAE23C6E-22DE-BA43-A8C7-38ED9946D2A4}"/>
              </a:ext>
            </a:extLst>
          </p:cNvPr>
          <p:cNvSpPr/>
          <p:nvPr/>
        </p:nvSpPr>
        <p:spPr>
          <a:xfrm>
            <a:off x="3048000" y="2613392"/>
            <a:ext cx="6096000" cy="1200329"/>
          </a:xfrm>
          <a:prstGeom prst="rect">
            <a:avLst/>
          </a:prstGeom>
        </p:spPr>
        <p:txBody>
          <a:bodyPr anchor="t">
            <a:spAutoFit/>
          </a:bodyPr>
          <a:lstStyle/>
          <a:p>
            <a:pPr algn="ctr"/>
            <a:r>
              <a:rPr lang="en-GB" sz="3600">
                <a:solidFill>
                  <a:srgbClr val="127076"/>
                </a:solidFill>
                <a:latin typeface="Arial"/>
                <a:cs typeface="Arial"/>
              </a:rPr>
              <a:t>Accessibility Testing</a:t>
            </a:r>
            <a:endParaRPr lang="en-GB" sz="3600"/>
          </a:p>
          <a:p>
            <a:pPr algn="ctr"/>
            <a:r>
              <a:rPr lang="en-GB"/>
              <a:t>In a group </a:t>
            </a:r>
            <a:br>
              <a:rPr lang="en-GB"/>
            </a:br>
            <a:endParaRPr lang="en-GB"/>
          </a:p>
        </p:txBody>
      </p:sp>
    </p:spTree>
    <p:extLst>
      <p:ext uri="{BB962C8B-B14F-4D97-AF65-F5344CB8AC3E}">
        <p14:creationId xmlns:p14="http://schemas.microsoft.com/office/powerpoint/2010/main" val="2801966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094B4-7CE2-3C43-B927-9F1299497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A13388EF-2932-A149-A4EE-F781ABCC5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2" name="TextBox 1">
            <a:extLst>
              <a:ext uri="{FF2B5EF4-FFF2-40B4-BE49-F238E27FC236}">
                <a16:creationId xmlns:a16="http://schemas.microsoft.com/office/drawing/2014/main" id="{03D7FAAD-3F76-C945-8604-90DFFBAE6445}"/>
              </a:ext>
            </a:extLst>
          </p:cNvPr>
          <p:cNvSpPr txBox="1"/>
          <p:nvPr/>
        </p:nvSpPr>
        <p:spPr>
          <a:xfrm>
            <a:off x="5407446" y="2936557"/>
            <a:ext cx="1377108" cy="984885"/>
          </a:xfrm>
          <a:prstGeom prst="rect">
            <a:avLst/>
          </a:prstGeom>
          <a:noFill/>
        </p:spPr>
        <p:txBody>
          <a:bodyPr wrap="none" rtlCol="0">
            <a:spAutoFit/>
          </a:bodyPr>
          <a:lstStyle/>
          <a:p>
            <a:r>
              <a:rPr lang="en-US" sz="4000"/>
              <a:t>DAY 2</a:t>
            </a:r>
          </a:p>
          <a:p>
            <a:endParaRPr lang="en-US"/>
          </a:p>
        </p:txBody>
      </p:sp>
    </p:spTree>
    <p:extLst>
      <p:ext uri="{BB962C8B-B14F-4D97-AF65-F5344CB8AC3E}">
        <p14:creationId xmlns:p14="http://schemas.microsoft.com/office/powerpoint/2010/main" val="3727662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254ED60-6729-A64B-9F1A-0BE04207BC9E}"/>
              </a:ext>
            </a:extLst>
          </p:cNvPr>
          <p:cNvSpPr/>
          <p:nvPr/>
        </p:nvSpPr>
        <p:spPr>
          <a:xfrm>
            <a:off x="545123" y="931985"/>
            <a:ext cx="5550877" cy="4729500"/>
          </a:xfrm>
          <a:prstGeom prst="rect">
            <a:avLst/>
          </a:prstGeom>
        </p:spPr>
        <p:txBody>
          <a:bodyPr wrap="square">
            <a:spAutoFit/>
          </a:bodyPr>
          <a:lstStyle/>
          <a:p>
            <a:pPr fontAlgn="base">
              <a:buFont typeface="Arial" panose="020B0604020202020204" pitchFamily="34" charset="0"/>
              <a:buChar char="•"/>
            </a:pPr>
            <a:r>
              <a:rPr lang="en-GB" sz="3600">
                <a:solidFill>
                  <a:srgbClr val="595959"/>
                </a:solidFill>
                <a:latin typeface="Arial" panose="020B0604020202020204" pitchFamily="34" charset="0"/>
              </a:rPr>
              <a:t>  Code Coverage</a:t>
            </a:r>
          </a:p>
          <a:p>
            <a:pPr fontAlgn="base">
              <a:buFont typeface="Arial" panose="020B0604020202020204" pitchFamily="34" charset="0"/>
              <a:buChar char="•"/>
            </a:pPr>
            <a:r>
              <a:rPr lang="en-GB" sz="3600">
                <a:solidFill>
                  <a:srgbClr val="595959"/>
                </a:solidFill>
                <a:latin typeface="Arial" panose="020B0604020202020204" pitchFamily="34" charset="0"/>
              </a:rPr>
              <a:t>  Performance Testing</a:t>
            </a:r>
          </a:p>
          <a:p>
            <a:pPr fontAlgn="base">
              <a:buFont typeface="Arial" panose="020B0604020202020204" pitchFamily="34" charset="0"/>
              <a:buChar char="•"/>
            </a:pPr>
            <a:r>
              <a:rPr lang="en-GB" sz="3600">
                <a:solidFill>
                  <a:srgbClr val="595959"/>
                </a:solidFill>
                <a:latin typeface="Arial" panose="020B0604020202020204" pitchFamily="34" charset="0"/>
              </a:rPr>
              <a:t>  Stress Testing</a:t>
            </a:r>
          </a:p>
          <a:p>
            <a:pPr fontAlgn="base">
              <a:buFont typeface="Arial" panose="020B0604020202020204" pitchFamily="34" charset="0"/>
              <a:buChar char="•"/>
            </a:pPr>
            <a:r>
              <a:rPr lang="en-GB" sz="3600">
                <a:solidFill>
                  <a:srgbClr val="595959"/>
                </a:solidFill>
                <a:latin typeface="Arial" panose="020B0604020202020204" pitchFamily="34" charset="0"/>
              </a:rPr>
              <a:t>  Load Testing</a:t>
            </a:r>
          </a:p>
          <a:p>
            <a:pPr fontAlgn="base">
              <a:buFont typeface="Arial" panose="020B0604020202020204" pitchFamily="34" charset="0"/>
              <a:buChar char="•"/>
            </a:pPr>
            <a:r>
              <a:rPr lang="en-GB" sz="3600">
                <a:solidFill>
                  <a:srgbClr val="595959"/>
                </a:solidFill>
                <a:latin typeface="Arial" panose="020B0604020202020204" pitchFamily="34" charset="0"/>
              </a:rPr>
              <a:t>  Accessibility Testing</a:t>
            </a:r>
          </a:p>
          <a:p>
            <a:pPr fontAlgn="base">
              <a:buFont typeface="Arial" panose="020B0604020202020204" pitchFamily="34" charset="0"/>
              <a:buChar char="•"/>
            </a:pPr>
            <a:r>
              <a:rPr lang="en-GB" sz="3600">
                <a:solidFill>
                  <a:srgbClr val="595959"/>
                </a:solidFill>
                <a:latin typeface="Arial" panose="020B0604020202020204" pitchFamily="34" charset="0"/>
              </a:rPr>
              <a:t>  Usability Testing</a:t>
            </a:r>
          </a:p>
          <a:p>
            <a:pPr fontAlgn="base">
              <a:spcAft>
                <a:spcPts val="1600"/>
              </a:spcAft>
              <a:buFont typeface="Arial" panose="020B0604020202020204" pitchFamily="34" charset="0"/>
              <a:buChar char="•"/>
            </a:pPr>
            <a:r>
              <a:rPr lang="en-GB" sz="3600">
                <a:solidFill>
                  <a:srgbClr val="595959"/>
                </a:solidFill>
                <a:latin typeface="Arial" panose="020B0604020202020204" pitchFamily="34" charset="0"/>
              </a:rPr>
              <a:t>  Compatibility Testing </a:t>
            </a:r>
          </a:p>
          <a:p>
            <a:pPr fontAlgn="base"/>
            <a:endParaRPr lang="en-GB" sz="3600">
              <a:solidFill>
                <a:srgbClr val="595959"/>
              </a:solidFill>
              <a:latin typeface="Arial" panose="020B0604020202020204" pitchFamily="34" charset="0"/>
            </a:endParaRPr>
          </a:p>
        </p:txBody>
      </p:sp>
      <p:sp>
        <p:nvSpPr>
          <p:cNvPr id="6" name="TextBox 5">
            <a:extLst>
              <a:ext uri="{FF2B5EF4-FFF2-40B4-BE49-F238E27FC236}">
                <a16:creationId xmlns:a16="http://schemas.microsoft.com/office/drawing/2014/main" id="{2491F279-439B-8040-9707-C35F010B4799}"/>
              </a:ext>
            </a:extLst>
          </p:cNvPr>
          <p:cNvSpPr txBox="1"/>
          <p:nvPr/>
        </p:nvSpPr>
        <p:spPr>
          <a:xfrm>
            <a:off x="5943600" y="931985"/>
            <a:ext cx="5703277" cy="3898503"/>
          </a:xfrm>
          <a:prstGeom prst="rect">
            <a:avLst/>
          </a:prstGeom>
          <a:noFill/>
        </p:spPr>
        <p:txBody>
          <a:bodyPr wrap="square" rtlCol="0">
            <a:spAutoFit/>
          </a:bodyPr>
          <a:lstStyle/>
          <a:p>
            <a:pPr fontAlgn="base">
              <a:buFont typeface="Arial" panose="020B0604020202020204" pitchFamily="34" charset="0"/>
              <a:buChar char="•"/>
            </a:pPr>
            <a:r>
              <a:rPr lang="en-GB" sz="3600">
                <a:solidFill>
                  <a:srgbClr val="595959"/>
                </a:solidFill>
                <a:latin typeface="Arial" panose="020B0604020202020204" pitchFamily="34" charset="0"/>
              </a:rPr>
              <a:t>  Unit Testing</a:t>
            </a:r>
          </a:p>
          <a:p>
            <a:pPr fontAlgn="base">
              <a:buFont typeface="Arial" panose="020B0604020202020204" pitchFamily="34" charset="0"/>
              <a:buChar char="•"/>
            </a:pPr>
            <a:r>
              <a:rPr lang="en-GB" sz="3600">
                <a:solidFill>
                  <a:srgbClr val="595959"/>
                </a:solidFill>
                <a:latin typeface="Arial" panose="020B0604020202020204" pitchFamily="34" charset="0"/>
              </a:rPr>
              <a:t>  Integration Testing</a:t>
            </a:r>
          </a:p>
          <a:p>
            <a:pPr fontAlgn="base">
              <a:buFont typeface="Arial" panose="020B0604020202020204" pitchFamily="34" charset="0"/>
              <a:buChar char="•"/>
            </a:pPr>
            <a:r>
              <a:rPr lang="en-GB" sz="3600">
                <a:solidFill>
                  <a:srgbClr val="595959"/>
                </a:solidFill>
                <a:latin typeface="Arial" panose="020B0604020202020204" pitchFamily="34" charset="0"/>
              </a:rPr>
              <a:t>  Acceptance Testing</a:t>
            </a:r>
          </a:p>
          <a:p>
            <a:pPr fontAlgn="base">
              <a:buFont typeface="Arial" panose="020B0604020202020204" pitchFamily="34" charset="0"/>
              <a:buChar char="•"/>
            </a:pPr>
            <a:r>
              <a:rPr lang="en-GB" sz="3600">
                <a:solidFill>
                  <a:srgbClr val="595959"/>
                </a:solidFill>
                <a:latin typeface="Arial" panose="020B0604020202020204" pitchFamily="34" charset="0"/>
              </a:rPr>
              <a:t>  User Interface Testing</a:t>
            </a:r>
          </a:p>
          <a:p>
            <a:pPr fontAlgn="base">
              <a:buFont typeface="Arial" panose="020B0604020202020204" pitchFamily="34" charset="0"/>
              <a:buChar char="•"/>
            </a:pPr>
            <a:r>
              <a:rPr lang="en-GB" sz="3600">
                <a:solidFill>
                  <a:srgbClr val="595959"/>
                </a:solidFill>
                <a:latin typeface="Arial" panose="020B0604020202020204" pitchFamily="34" charset="0"/>
              </a:rPr>
              <a:t>  Regression Testing </a:t>
            </a:r>
          </a:p>
          <a:p>
            <a:pPr fontAlgn="base">
              <a:spcAft>
                <a:spcPts val="1600"/>
              </a:spcAft>
              <a:buFont typeface="Arial" panose="020B0604020202020204" pitchFamily="34" charset="0"/>
              <a:buChar char="•"/>
            </a:pPr>
            <a:r>
              <a:rPr lang="en-GB" sz="3600">
                <a:solidFill>
                  <a:srgbClr val="595959"/>
                </a:solidFill>
                <a:latin typeface="Arial" panose="020B0604020202020204" pitchFamily="34" charset="0"/>
              </a:rPr>
              <a:t>  Exploratory Testing</a:t>
            </a:r>
          </a:p>
          <a:p>
            <a:endParaRPr lang="en-US"/>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2660577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094B4-7CE2-3C43-B927-9F1299497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A13388EF-2932-A149-A4EE-F781ABCC5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2" name="TextBox 1">
            <a:extLst>
              <a:ext uri="{FF2B5EF4-FFF2-40B4-BE49-F238E27FC236}">
                <a16:creationId xmlns:a16="http://schemas.microsoft.com/office/drawing/2014/main" id="{03D7FAAD-3F76-C945-8604-90DFFBAE6445}"/>
              </a:ext>
            </a:extLst>
          </p:cNvPr>
          <p:cNvSpPr txBox="1"/>
          <p:nvPr/>
        </p:nvSpPr>
        <p:spPr>
          <a:xfrm>
            <a:off x="3510933" y="2444115"/>
            <a:ext cx="5170133" cy="984885"/>
          </a:xfrm>
          <a:prstGeom prst="rect">
            <a:avLst/>
          </a:prstGeom>
          <a:noFill/>
        </p:spPr>
        <p:txBody>
          <a:bodyPr wrap="none" rtlCol="0">
            <a:spAutoFit/>
          </a:bodyPr>
          <a:lstStyle/>
          <a:p>
            <a:r>
              <a:rPr lang="en-US" sz="4000"/>
              <a:t>But I’m a developer. . . ?</a:t>
            </a:r>
          </a:p>
          <a:p>
            <a:endParaRPr lang="en-US"/>
          </a:p>
        </p:txBody>
      </p:sp>
    </p:spTree>
    <p:extLst>
      <p:ext uri="{BB962C8B-B14F-4D97-AF65-F5344CB8AC3E}">
        <p14:creationId xmlns:p14="http://schemas.microsoft.com/office/powerpoint/2010/main" val="622812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1517-A4C0-0F44-BE0C-9BBADDECB8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281B6D-36DE-6C46-803C-DFC218CA284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ECE2858-613F-A841-9B41-56F1B1E68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B9D11CE-0841-1746-AD35-417B6EF240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6" name="Rectangle 5">
            <a:extLst>
              <a:ext uri="{FF2B5EF4-FFF2-40B4-BE49-F238E27FC236}">
                <a16:creationId xmlns:a16="http://schemas.microsoft.com/office/drawing/2014/main" id="{5727F273-B6CB-F143-8F4B-2A266C5733E0}"/>
              </a:ext>
            </a:extLst>
          </p:cNvPr>
          <p:cNvSpPr/>
          <p:nvPr/>
        </p:nvSpPr>
        <p:spPr>
          <a:xfrm>
            <a:off x="562707" y="492369"/>
            <a:ext cx="11295641" cy="2646878"/>
          </a:xfrm>
          <a:prstGeom prst="rect">
            <a:avLst/>
          </a:prstGeom>
        </p:spPr>
        <p:txBody>
          <a:bodyPr wrap="square" anchor="t">
            <a:spAutoFit/>
          </a:bodyPr>
          <a:lstStyle/>
          <a:p>
            <a:pPr algn="ctr"/>
            <a:r>
              <a:rPr lang="en-GB" sz="4400">
                <a:solidFill>
                  <a:srgbClr val="127076"/>
                </a:solidFill>
                <a:latin typeface="Arial"/>
                <a:cs typeface="Arial"/>
              </a:rPr>
              <a:t>Day 2</a:t>
            </a:r>
            <a:endParaRPr lang="en-US"/>
          </a:p>
          <a:p>
            <a:pPr algn="ctr"/>
            <a:br>
              <a:rPr lang="en-GB"/>
            </a:br>
            <a:r>
              <a:rPr lang="en-GB" sz="3200">
                <a:latin typeface="Arial"/>
                <a:cs typeface="Arial"/>
              </a:rPr>
              <a:t>Introduction</a:t>
            </a:r>
          </a:p>
          <a:p>
            <a:pPr algn="ctr"/>
            <a:endParaRPr lang="en-GB">
              <a:latin typeface="Calibri"/>
              <a:cs typeface="Calibri"/>
            </a:endParaRPr>
          </a:p>
          <a:p>
            <a:pPr>
              <a:buAutoNum type="arabicPeriod"/>
            </a:pPr>
            <a:endParaRPr lang="en-GB">
              <a:latin typeface="Arial"/>
              <a:cs typeface="Arial"/>
            </a:endParaRPr>
          </a:p>
          <a:p>
            <a:pPr fontAlgn="base"/>
            <a:endParaRPr lang="en-GB">
              <a:solidFill>
                <a:srgbClr val="000000"/>
              </a:solidFill>
              <a:latin typeface="Arial" panose="020B0604020202020204" pitchFamily="34" charset="0"/>
              <a:cs typeface="Arial"/>
            </a:endParaRPr>
          </a:p>
          <a:p>
            <a:pPr fontAlgn="base"/>
            <a:endParaRPr lang="en-GB">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0021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1F663-CB83-D040-AF65-5016346EF6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BBC087-F81E-044B-91FE-84CC9A704A8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87EC9EC-B93B-6840-86A2-91F94CD43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1">
            <a:extLst>
              <a:ext uri="{FF2B5EF4-FFF2-40B4-BE49-F238E27FC236}">
                <a16:creationId xmlns:a16="http://schemas.microsoft.com/office/drawing/2014/main" id="{CC7E84F4-05AD-4247-BFED-A41D905C459C}"/>
              </a:ext>
            </a:extLst>
          </p:cNvPr>
          <p:cNvSpPr>
            <a:spLocks noChangeArrowheads="1"/>
          </p:cNvSpPr>
          <p:nvPr/>
        </p:nvSpPr>
        <p:spPr bwMode="auto">
          <a:xfrm>
            <a:off x="658445" y="295876"/>
            <a:ext cx="2229095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a:ln>
                  <a:noFill/>
                </a:ln>
                <a:solidFill>
                  <a:srgbClr val="127076"/>
                </a:solidFill>
                <a:effectLst/>
                <a:latin typeface="Arial" panose="020B0604020202020204" pitchFamily="34" charset="0"/>
              </a:rPr>
              <a:t>The testing pyramid</a:t>
            </a:r>
            <a:endParaRPr kumimoji="0" lang="en-US" altLang="en-US" sz="3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9600" b="0" i="0" u="none" strike="noStrike" cap="none" normalizeH="0" baseline="0">
                <a:ln>
                  <a:noFill/>
                </a:ln>
                <a:solidFill>
                  <a:schemeClr val="tx1"/>
                </a:solidFill>
                <a:effectLst/>
                <a:latin typeface="Arial" panose="020B0604020202020204" pitchFamily="34" charset="0"/>
              </a:rPr>
              <a:t>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Arial" panose="020B0604020202020204" pitchFamily="34" charset="0"/>
                <a:cs typeface="Arial" panose="020B0604020202020204" pitchFamily="34" charset="0"/>
              </a:rPr>
              <a:t>Succeeding with Agile</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a:ln>
                  <a:noFill/>
                </a:ln>
                <a:solidFill>
                  <a:srgbClr val="000000"/>
                </a:solidFill>
                <a:effectLst/>
                <a:latin typeface="Arial" panose="020B0604020202020204" pitchFamily="34" charset="0"/>
                <a:cs typeface="Arial" panose="020B0604020202020204" pitchFamily="34" charset="0"/>
              </a:rPr>
              <a:t>Mike Cohn</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4F9A5922-E4E3-3A4F-9386-28739C6FF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453" y="1143000"/>
            <a:ext cx="10515600" cy="52927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D742ABA-09AB-924B-BDF6-D6EEE778B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4050639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BC7A70-0D51-614B-BA18-241FAC928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A7F60B-4CBE-8A4A-B79B-FA6F8B0D2C3A}"/>
              </a:ext>
            </a:extLst>
          </p:cNvPr>
          <p:cNvSpPr>
            <a:spLocks noGrp="1"/>
          </p:cNvSpPr>
          <p:nvPr>
            <p:ph type="title"/>
          </p:nvPr>
        </p:nvSpPr>
        <p:spPr/>
        <p:txBody>
          <a:bodyPr/>
          <a:lstStyle/>
          <a:p>
            <a:r>
              <a:rPr lang="en-GB">
                <a:solidFill>
                  <a:srgbClr val="127076"/>
                </a:solidFill>
                <a:latin typeface="Arial"/>
                <a:cs typeface="Arial"/>
              </a:rPr>
              <a:t>Mock Objects</a:t>
            </a:r>
            <a:endParaRPr lang="en-US"/>
          </a:p>
        </p:txBody>
      </p:sp>
      <p:sp>
        <p:nvSpPr>
          <p:cNvPr id="3" name="Content Placeholder 2">
            <a:extLst>
              <a:ext uri="{FF2B5EF4-FFF2-40B4-BE49-F238E27FC236}">
                <a16:creationId xmlns:a16="http://schemas.microsoft.com/office/drawing/2014/main" id="{AADBB5DC-7E41-7942-9AD1-779F40938437}"/>
              </a:ext>
            </a:extLst>
          </p:cNvPr>
          <p:cNvSpPr>
            <a:spLocks noGrp="1"/>
          </p:cNvSpPr>
          <p:nvPr>
            <p:ph idx="1"/>
          </p:nvPr>
        </p:nvSpPr>
        <p:spPr/>
        <p:txBody>
          <a:bodyPr vert="horz" lIns="91440" tIns="45720" rIns="91440" bIns="45720" rtlCol="0" anchor="t">
            <a:normAutofit/>
          </a:bodyPr>
          <a:lstStyle/>
          <a:p>
            <a:pPr>
              <a:lnSpc>
                <a:spcPct val="100000"/>
              </a:lnSpc>
              <a:spcBef>
                <a:spcPts val="0"/>
              </a:spcBef>
              <a:spcAft>
                <a:spcPts val="1600"/>
              </a:spcAft>
            </a:pPr>
            <a:r>
              <a:rPr lang="en-GB">
                <a:solidFill>
                  <a:srgbClr val="595959"/>
                </a:solidFill>
                <a:latin typeface="Arial"/>
                <a:cs typeface="Arial"/>
              </a:rPr>
              <a:t>Mocks vs. Stubs vs. Fakes</a:t>
            </a:r>
            <a:endParaRPr lang="en-US">
              <a:ea typeface="+mn-lt"/>
              <a:cs typeface="+mn-lt"/>
            </a:endParaRPr>
          </a:p>
          <a:p>
            <a:pPr marL="0" indent="0">
              <a:lnSpc>
                <a:spcPct val="100000"/>
              </a:lnSpc>
              <a:spcBef>
                <a:spcPts val="0"/>
              </a:spcBef>
              <a:spcAft>
                <a:spcPts val="1600"/>
              </a:spcAft>
              <a:buNone/>
            </a:pPr>
            <a:endParaRPr lang="en-GB">
              <a:ea typeface="+mn-lt"/>
              <a:cs typeface="+mn-lt"/>
            </a:endParaRPr>
          </a:p>
        </p:txBody>
      </p:sp>
      <p:pic>
        <p:nvPicPr>
          <p:cNvPr id="5" name="Picture 4">
            <a:extLst>
              <a:ext uri="{FF2B5EF4-FFF2-40B4-BE49-F238E27FC236}">
                <a16:creationId xmlns:a16="http://schemas.microsoft.com/office/drawing/2014/main" id="{992D1F46-8BC4-0340-8175-DF5E4EBF4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7" name="TextBox 6">
            <a:extLst>
              <a:ext uri="{FF2B5EF4-FFF2-40B4-BE49-F238E27FC236}">
                <a16:creationId xmlns:a16="http://schemas.microsoft.com/office/drawing/2014/main" id="{AD70B277-C567-E949-A886-F2514E77D5C6}"/>
              </a:ext>
            </a:extLst>
          </p:cNvPr>
          <p:cNvSpPr txBox="1"/>
          <p:nvPr/>
        </p:nvSpPr>
        <p:spPr>
          <a:xfrm>
            <a:off x="2273643" y="475735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07069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773575-BBD2-4A46-A475-87DE7C184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235478-EF76-1A48-82E9-00FB73C51712}"/>
              </a:ext>
            </a:extLst>
          </p:cNvPr>
          <p:cNvSpPr>
            <a:spLocks noGrp="1"/>
          </p:cNvSpPr>
          <p:nvPr>
            <p:ph type="title"/>
          </p:nvPr>
        </p:nvSpPr>
        <p:spPr/>
        <p:txBody>
          <a:bodyPr/>
          <a:lstStyle/>
          <a:p>
            <a:r>
              <a:rPr lang="en-GB">
                <a:solidFill>
                  <a:srgbClr val="127076"/>
                </a:solidFill>
                <a:latin typeface="Arial"/>
                <a:cs typeface="Arial"/>
              </a:rPr>
              <a:t>Contract Testing</a:t>
            </a:r>
            <a:endParaRPr lang="en-US"/>
          </a:p>
        </p:txBody>
      </p:sp>
      <p:sp>
        <p:nvSpPr>
          <p:cNvPr id="3" name="Content Placeholder 2">
            <a:extLst>
              <a:ext uri="{FF2B5EF4-FFF2-40B4-BE49-F238E27FC236}">
                <a16:creationId xmlns:a16="http://schemas.microsoft.com/office/drawing/2014/main" id="{38A4DA03-310B-1D43-A24B-E574C1CDF909}"/>
              </a:ext>
            </a:extLst>
          </p:cNvPr>
          <p:cNvSpPr>
            <a:spLocks noGrp="1"/>
          </p:cNvSpPr>
          <p:nvPr>
            <p:ph idx="1"/>
          </p:nvPr>
        </p:nvSpPr>
        <p:spPr>
          <a:xfrm>
            <a:off x="838200" y="1705064"/>
            <a:ext cx="10515600" cy="4583689"/>
          </a:xfrm>
        </p:spPr>
        <p:txBody>
          <a:bodyPr vert="horz" lIns="91440" tIns="45720" rIns="91440" bIns="45720" rtlCol="0" anchor="t">
            <a:normAutofit fontScale="62500" lnSpcReduction="20000"/>
          </a:bodyPr>
          <a:lstStyle/>
          <a:p>
            <a:r>
              <a:rPr lang="en-GB" sz="3300" b="1" i="1"/>
              <a:t>Contract testing</a:t>
            </a:r>
            <a:r>
              <a:rPr lang="en-GB" sz="3300" i="1"/>
              <a:t> ensures that a pair of applications or micro-services will work correctly together by checking each service in isolation to ensure the messages it sends or receives conform to a shared understanding that is documented in a "contract".</a:t>
            </a:r>
            <a:endParaRPr lang="en-GB" sz="3300"/>
          </a:p>
          <a:p>
            <a:r>
              <a:rPr lang="en-GB" sz="3300"/>
              <a:t>For applications that communicate via HTTP, these "messages" would be the HTTP request and response, and for an application that used queues, this would be the message that goes on the queue.</a:t>
            </a:r>
          </a:p>
          <a:p>
            <a:r>
              <a:rPr lang="en-GB" sz="3300"/>
              <a:t>In practice, a common way of implementing contract tests is to check that all the calls to your test doubles return the same results as a call to the real application would.</a:t>
            </a:r>
          </a:p>
          <a:p>
            <a:r>
              <a:rPr lang="en-GB" sz="3300"/>
              <a:t>Contract testing is immediately applicable anywhere where you have two services that need to communicate - such as an API client and a web front-end. Although a single client and a single service is a common use case, contract testing really shines in an environment with many services (as is common for a microservice architecture). Having well-formed contract tests makes it easy for developers to avoid version hell. Contract testing is the killer app for microservice development and deployment.</a:t>
            </a:r>
            <a:endParaRPr lang="en-GB" u="sng">
              <a:solidFill>
                <a:srgbClr val="0097A7"/>
              </a:solidFill>
              <a:latin typeface="Arial"/>
              <a:cs typeface="Arial"/>
              <a:hlinkClick r:id="rId4"/>
            </a:endParaRPr>
          </a:p>
          <a:p>
            <a:pPr marL="0" indent="0">
              <a:buNone/>
            </a:pPr>
            <a:endParaRPr lang="en-GB" u="sng">
              <a:solidFill>
                <a:srgbClr val="0097A7"/>
              </a:solidFill>
              <a:latin typeface="Arial"/>
              <a:cs typeface="Arial"/>
              <a:hlinkClick r:id="rId4"/>
            </a:endParaRPr>
          </a:p>
          <a:p>
            <a:pPr marL="0" indent="0">
              <a:buNone/>
            </a:pPr>
            <a:r>
              <a:rPr lang="en-GB" u="sng">
                <a:solidFill>
                  <a:srgbClr val="0097A7"/>
                </a:solidFill>
                <a:latin typeface="Arial"/>
                <a:cs typeface="Arial"/>
                <a:hlinkClick r:id="rId4"/>
              </a:rPr>
              <a:t>https://sendgrid.com/blog/quickly-prototype-apis-apiary/</a:t>
            </a:r>
          </a:p>
          <a:p>
            <a:pPr marL="0" indent="0">
              <a:buNone/>
            </a:pPr>
            <a:r>
              <a:rPr lang="en-GB">
                <a:ea typeface="+mn-lt"/>
                <a:cs typeface="+mn-lt"/>
                <a:hlinkClick r:id="rId5"/>
              </a:rPr>
              <a:t>https://docs.pact.io/</a:t>
            </a:r>
            <a:endParaRPr lang="en-GB"/>
          </a:p>
        </p:txBody>
      </p:sp>
      <p:pic>
        <p:nvPicPr>
          <p:cNvPr id="5" name="Picture 4">
            <a:extLst>
              <a:ext uri="{FF2B5EF4-FFF2-40B4-BE49-F238E27FC236}">
                <a16:creationId xmlns:a16="http://schemas.microsoft.com/office/drawing/2014/main" id="{334E62D4-9178-4446-BAF5-EBA93AC4C7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297914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C6FD20-5C62-294E-BBDB-BE6368E99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1F6C148-CC67-6444-AEF6-1F34352E899F}"/>
              </a:ext>
            </a:extLst>
          </p:cNvPr>
          <p:cNvSpPr>
            <a:spLocks noGrp="1"/>
          </p:cNvSpPr>
          <p:nvPr>
            <p:ph type="title"/>
          </p:nvPr>
        </p:nvSpPr>
        <p:spPr/>
        <p:txBody>
          <a:bodyPr/>
          <a:lstStyle/>
          <a:p>
            <a:r>
              <a:rPr lang="en-GB">
                <a:solidFill>
                  <a:srgbClr val="127076"/>
                </a:solidFill>
                <a:latin typeface="Arial"/>
                <a:cs typeface="Arial"/>
              </a:rPr>
              <a:t>Mocking at home</a:t>
            </a:r>
            <a:endParaRPr lang="en-US"/>
          </a:p>
        </p:txBody>
      </p:sp>
      <p:sp>
        <p:nvSpPr>
          <p:cNvPr id="3" name="Content Placeholder 2">
            <a:extLst>
              <a:ext uri="{FF2B5EF4-FFF2-40B4-BE49-F238E27FC236}">
                <a16:creationId xmlns:a16="http://schemas.microsoft.com/office/drawing/2014/main" id="{1FC4BA78-B789-D149-A549-2A1EAD39DB6C}"/>
              </a:ext>
            </a:extLst>
          </p:cNvPr>
          <p:cNvSpPr>
            <a:spLocks noGrp="1"/>
          </p:cNvSpPr>
          <p:nvPr>
            <p:ph idx="1"/>
          </p:nvPr>
        </p:nvSpPr>
        <p:spPr>
          <a:xfrm>
            <a:off x="637309" y="1693001"/>
            <a:ext cx="5361709" cy="4351338"/>
          </a:xfrm>
        </p:spPr>
        <p:txBody>
          <a:bodyPr vert="horz" lIns="91440" tIns="45720" rIns="91440" bIns="45720" rtlCol="0" anchor="t">
            <a:normAutofit/>
          </a:bodyPr>
          <a:lstStyle/>
          <a:p>
            <a:pPr>
              <a:lnSpc>
                <a:spcPct val="100000"/>
              </a:lnSpc>
              <a:spcBef>
                <a:spcPts val="0"/>
              </a:spcBef>
              <a:buFont typeface="Arial,Sans-Serif"/>
            </a:pPr>
            <a:r>
              <a:rPr lang="en-GB" sz="2400">
                <a:solidFill>
                  <a:srgbClr val="595959"/>
                </a:solidFill>
                <a:latin typeface="Arial"/>
                <a:cs typeface="Arial"/>
              </a:rPr>
              <a:t>  How does your organisation use mocking?</a:t>
            </a:r>
            <a:endParaRPr lang="en-US" sz="2400">
              <a:ea typeface="+mn-lt"/>
              <a:cs typeface="+mn-lt"/>
            </a:endParaRPr>
          </a:p>
          <a:p>
            <a:pPr>
              <a:lnSpc>
                <a:spcPct val="100000"/>
              </a:lnSpc>
              <a:spcBef>
                <a:spcPts val="0"/>
              </a:spcBef>
              <a:buFont typeface="Arial,Sans-Serif"/>
            </a:pPr>
            <a:r>
              <a:rPr lang="en-GB" sz="2400">
                <a:solidFill>
                  <a:srgbClr val="595959"/>
                </a:solidFill>
                <a:latin typeface="Arial"/>
                <a:cs typeface="Arial"/>
              </a:rPr>
              <a:t>  What framework?</a:t>
            </a:r>
            <a:endParaRPr lang="en-US" sz="2400">
              <a:ea typeface="+mn-lt"/>
              <a:cs typeface="+mn-lt"/>
            </a:endParaRPr>
          </a:p>
          <a:p>
            <a:pPr>
              <a:lnSpc>
                <a:spcPct val="100000"/>
              </a:lnSpc>
              <a:spcBef>
                <a:spcPts val="0"/>
              </a:spcBef>
              <a:spcAft>
                <a:spcPts val="1600"/>
              </a:spcAft>
              <a:buFont typeface="Arial,Sans-Serif"/>
            </a:pPr>
            <a:r>
              <a:rPr lang="en-GB" sz="2400">
                <a:solidFill>
                  <a:srgbClr val="595959"/>
                </a:solidFill>
                <a:latin typeface="Arial"/>
                <a:cs typeface="Arial"/>
              </a:rPr>
              <a:t>  How do you do contract testing?</a:t>
            </a:r>
            <a:endParaRPr lang="en-US" sz="2400">
              <a:ea typeface="+mn-lt"/>
              <a:cs typeface="+mn-lt"/>
            </a:endParaRPr>
          </a:p>
          <a:p>
            <a:pPr>
              <a:lnSpc>
                <a:spcPct val="100000"/>
              </a:lnSpc>
              <a:spcBef>
                <a:spcPts val="0"/>
              </a:spcBef>
              <a:spcAft>
                <a:spcPts val="1600"/>
              </a:spcAft>
              <a:buFont typeface="Arial,Sans-Serif"/>
            </a:pPr>
            <a:endParaRPr lang="en-GB" sz="2400">
              <a:ea typeface="+mn-lt"/>
              <a:cs typeface="+mn-lt"/>
            </a:endParaRPr>
          </a:p>
          <a:p>
            <a:pPr marL="0" indent="0">
              <a:lnSpc>
                <a:spcPct val="100000"/>
              </a:lnSpc>
              <a:spcBef>
                <a:spcPts val="0"/>
              </a:spcBef>
              <a:spcAft>
                <a:spcPts val="1600"/>
              </a:spcAft>
              <a:buNone/>
            </a:pPr>
            <a:endParaRPr lang="en-GB" sz="2400">
              <a:solidFill>
                <a:srgbClr val="595959"/>
              </a:solidFill>
              <a:latin typeface="Arial"/>
              <a:ea typeface="+mn-lt"/>
              <a:cs typeface="Arial"/>
            </a:endParaRPr>
          </a:p>
        </p:txBody>
      </p:sp>
      <p:pic>
        <p:nvPicPr>
          <p:cNvPr id="5" name="Picture 4">
            <a:extLst>
              <a:ext uri="{FF2B5EF4-FFF2-40B4-BE49-F238E27FC236}">
                <a16:creationId xmlns:a16="http://schemas.microsoft.com/office/drawing/2014/main" id="{F6D7C86F-1782-9748-AD58-7218516E1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265691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2"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r>
              <a:rPr lang="en-US">
                <a:cs typeface="Calibri Light"/>
              </a:rPr>
              <a:t>Test Doubles (a.k.a. mocks) </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a:xfrm>
            <a:off x="838200" y="1825625"/>
            <a:ext cx="10515600" cy="2517372"/>
          </a:xfrm>
        </p:spPr>
        <p:txBody>
          <a:bodyPr vert="horz" lIns="91440" tIns="45720" rIns="91440" bIns="45720" rtlCol="0" anchor="t">
            <a:normAutofit/>
          </a:bodyPr>
          <a:lstStyle/>
          <a:p>
            <a:r>
              <a:rPr lang="en-US">
                <a:cs typeface="Calibri"/>
              </a:rPr>
              <a:t>Fakes: real implementation with some functionality, e.g. an in-memory implementation of a database </a:t>
            </a:r>
          </a:p>
          <a:p>
            <a:r>
              <a:rPr lang="en-US">
                <a:cs typeface="Calibri"/>
              </a:rPr>
              <a:t>Stub: something that returns pre-canned responses</a:t>
            </a:r>
          </a:p>
          <a:p>
            <a:r>
              <a:rPr lang="en-US">
                <a:cs typeface="Calibri"/>
              </a:rPr>
              <a:t>Mocks: something that records the calls on a mocked object</a:t>
            </a:r>
          </a:p>
          <a:p>
            <a:endParaRPr lang="en-US">
              <a:cs typeface="Calibri"/>
            </a:endParaRPr>
          </a:p>
          <a:p>
            <a:endParaRPr lang="en-US">
              <a:cs typeface="Calibri"/>
            </a:endParaRPr>
          </a:p>
          <a:p>
            <a:pPr marL="0" indent="0">
              <a:buNone/>
            </a:pPr>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1698393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2"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r>
              <a:rPr lang="en-US">
                <a:cs typeface="Calibri Light"/>
              </a:rPr>
              <a:t>Fakes </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a:xfrm>
            <a:off x="838200" y="1825625"/>
            <a:ext cx="10515600" cy="2517372"/>
          </a:xfrm>
        </p:spPr>
        <p:txBody>
          <a:bodyPr vert="horz" lIns="91440" tIns="45720" rIns="91440" bIns="45720" rtlCol="0" anchor="t">
            <a:normAutofit fontScale="92500" lnSpcReduction="10000"/>
          </a:bodyPr>
          <a:lstStyle/>
          <a:p>
            <a:r>
              <a:rPr lang="en-US">
                <a:cs typeface="Calibri"/>
              </a:rPr>
              <a:t>Useful when building out code </a:t>
            </a:r>
          </a:p>
          <a:p>
            <a:r>
              <a:rPr lang="en-US">
                <a:cs typeface="Calibri"/>
              </a:rPr>
              <a:t>Can make tests really slow and painful: tests should run in seconds not minutes</a:t>
            </a:r>
          </a:p>
          <a:p>
            <a:r>
              <a:rPr lang="en-US">
                <a:cs typeface="Calibri"/>
              </a:rPr>
              <a:t>This can lead to people not running tests often</a:t>
            </a:r>
          </a:p>
          <a:p>
            <a:r>
              <a:rPr lang="en-US">
                <a:cs typeface="Calibri"/>
              </a:rPr>
              <a:t>Can also be unreliable: you are no longer testing a single thing and are relying on the implementation code that is not used in production</a:t>
            </a:r>
          </a:p>
          <a:p>
            <a:pPr marL="0" indent="0">
              <a:buNone/>
            </a:pPr>
            <a:endParaRPr lang="en-US">
              <a:cs typeface="Calibri"/>
            </a:endParaRPr>
          </a:p>
          <a:p>
            <a:endParaRPr lang="en-US">
              <a:cs typeface="Calibri"/>
            </a:endParaRPr>
          </a:p>
          <a:p>
            <a:endParaRPr lang="en-US">
              <a:cs typeface="Calibri"/>
            </a:endParaRPr>
          </a:p>
          <a:p>
            <a:pPr marL="0" indent="0">
              <a:buNone/>
            </a:pPr>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1448120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2"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r>
              <a:rPr lang="en-US">
                <a:cs typeface="Calibri Light"/>
              </a:rPr>
              <a:t>Stubs </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a:xfrm>
            <a:off x="838200" y="1825625"/>
            <a:ext cx="10515600" cy="2517372"/>
          </a:xfrm>
        </p:spPr>
        <p:txBody>
          <a:bodyPr vert="horz" lIns="91440" tIns="45720" rIns="91440" bIns="45720" rtlCol="0" anchor="t">
            <a:normAutofit/>
          </a:bodyPr>
          <a:lstStyle/>
          <a:p>
            <a:r>
              <a:rPr lang="en-US">
                <a:cs typeface="Calibri"/>
              </a:rPr>
              <a:t>Simple</a:t>
            </a:r>
          </a:p>
          <a:p>
            <a:r>
              <a:rPr lang="en-US">
                <a:cs typeface="Calibri"/>
              </a:rPr>
              <a:t>Can be easy to add, without additional tooling</a:t>
            </a:r>
          </a:p>
          <a:p>
            <a:r>
              <a:rPr lang="en-US">
                <a:cs typeface="Calibri"/>
              </a:rPr>
              <a:t>Need just enough data to everything works</a:t>
            </a:r>
          </a:p>
          <a:p>
            <a:r>
              <a:rPr lang="en-US">
                <a:cs typeface="Calibri"/>
              </a:rPr>
              <a:t>Can be used to mock out a part of service you will build later</a:t>
            </a:r>
          </a:p>
          <a:p>
            <a:pPr marL="0" indent="0">
              <a:buNone/>
            </a:pPr>
            <a:endParaRPr lang="en-US">
              <a:cs typeface="Calibri"/>
            </a:endParaRPr>
          </a:p>
          <a:p>
            <a:endParaRPr lang="en-US">
              <a:cs typeface="Calibri"/>
            </a:endParaRPr>
          </a:p>
          <a:p>
            <a:endParaRPr lang="en-US">
              <a:cs typeface="Calibri"/>
            </a:endParaRPr>
          </a:p>
          <a:p>
            <a:pPr marL="0" indent="0">
              <a:buNone/>
            </a:pPr>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3684225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2"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r>
              <a:rPr lang="en-US">
                <a:cs typeface="Calibri Light"/>
              </a:rPr>
              <a:t>Mocks </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a:xfrm>
            <a:off x="838200" y="1825625"/>
            <a:ext cx="10515600" cy="2517372"/>
          </a:xfrm>
        </p:spPr>
        <p:txBody>
          <a:bodyPr vert="horz" lIns="91440" tIns="45720" rIns="91440" bIns="45720" rtlCol="0" anchor="t">
            <a:normAutofit fontScale="77500" lnSpcReduction="20000"/>
          </a:bodyPr>
          <a:lstStyle/>
          <a:p>
            <a:r>
              <a:rPr lang="en-US">
                <a:cs typeface="Calibri"/>
              </a:rPr>
              <a:t>Often supplied as a module you can use</a:t>
            </a:r>
          </a:p>
          <a:p>
            <a:r>
              <a:rPr lang="en-US">
                <a:cs typeface="Calibri"/>
              </a:rPr>
              <a:t>Can also do the job of stubs (and the term is used interchangeably)</a:t>
            </a:r>
          </a:p>
          <a:p>
            <a:r>
              <a:rPr lang="en-US">
                <a:cs typeface="Calibri"/>
              </a:rPr>
              <a:t>Allows you to check calls made and can be very powerful</a:t>
            </a:r>
          </a:p>
          <a:p>
            <a:r>
              <a:rPr lang="en-US">
                <a:cs typeface="Calibri"/>
              </a:rPr>
              <a:t>Can also be misused by mocking the wrong thing</a:t>
            </a:r>
          </a:p>
          <a:p>
            <a:endParaRPr lang="en-US">
              <a:cs typeface="Calibri"/>
            </a:endParaRPr>
          </a:p>
          <a:p>
            <a:r>
              <a:rPr lang="en-US">
                <a:cs typeface="Calibri"/>
              </a:rPr>
              <a:t>With mocks (and stubs) you need make sure you are testing something real and not just the mock</a:t>
            </a:r>
          </a:p>
          <a:p>
            <a:endParaRPr lang="en-US">
              <a:cs typeface="Calibri"/>
            </a:endParaRPr>
          </a:p>
          <a:p>
            <a:pPr marL="0" indent="0">
              <a:buNone/>
            </a:pPr>
            <a:endParaRPr lang="en-US">
              <a:cs typeface="Calibri"/>
            </a:endParaRPr>
          </a:p>
          <a:p>
            <a:endParaRPr lang="en-US">
              <a:cs typeface="Calibri"/>
            </a:endParaRPr>
          </a:p>
          <a:p>
            <a:endParaRPr lang="en-US">
              <a:cs typeface="Calibri"/>
            </a:endParaRPr>
          </a:p>
          <a:p>
            <a:pPr marL="0" indent="0">
              <a:buNone/>
            </a:pPr>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369415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2"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r>
              <a:rPr lang="en-US">
                <a:cs typeface="Calibri Light"/>
              </a:rPr>
              <a:t>"Only mock what you own" </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a:xfrm>
            <a:off x="838200" y="1825625"/>
            <a:ext cx="10515600" cy="4286761"/>
          </a:xfrm>
        </p:spPr>
        <p:txBody>
          <a:bodyPr vert="horz" lIns="91440" tIns="45720" rIns="91440" bIns="45720" rtlCol="0" anchor="t">
            <a:normAutofit fontScale="92500" lnSpcReduction="10000"/>
          </a:bodyPr>
          <a:lstStyle/>
          <a:p>
            <a:r>
              <a:rPr lang="en-US">
                <a:cs typeface="Calibri"/>
              </a:rPr>
              <a:t>You should only mock code you control and write</a:t>
            </a:r>
          </a:p>
          <a:p>
            <a:r>
              <a:rPr lang="en-US">
                <a:cs typeface="Calibri"/>
              </a:rPr>
              <a:t>Best practice is not to mock third party libraries or language built-ins</a:t>
            </a:r>
          </a:p>
          <a:p>
            <a:r>
              <a:rPr lang="en-US">
                <a:cs typeface="Calibri"/>
              </a:rPr>
              <a:t>Doing this leads to bad design and bad tests</a:t>
            </a:r>
          </a:p>
          <a:p>
            <a:r>
              <a:rPr lang="en-US">
                <a:cs typeface="Calibri"/>
              </a:rPr>
              <a:t>It's quite common, when something in code makes it hard to test</a:t>
            </a:r>
          </a:p>
          <a:p>
            <a:r>
              <a:rPr lang="en-US">
                <a:cs typeface="Calibri"/>
              </a:rPr>
              <a:t>You tie tests to an implementation that might change</a:t>
            </a:r>
          </a:p>
          <a:p>
            <a:r>
              <a:rPr lang="en-US">
                <a:cs typeface="Calibri"/>
              </a:rPr>
              <a:t>With mocks (and stubs) you need make sure you are testing something real and not just the mock/implementation</a:t>
            </a:r>
          </a:p>
          <a:p>
            <a:r>
              <a:rPr lang="en-US">
                <a:cs typeface="Calibri"/>
              </a:rPr>
              <a:t>Mocking the wrong thing can mean you aren't doing this.</a:t>
            </a:r>
          </a:p>
          <a:p>
            <a:r>
              <a:rPr lang="en-US">
                <a:cs typeface="Calibri"/>
              </a:rPr>
              <a:t>Think you can mock a database call? What about someone accidentally drilling through the cable that connects you to a database?</a:t>
            </a:r>
          </a:p>
          <a:p>
            <a:endParaRPr lang="en-US">
              <a:cs typeface="Calibri"/>
            </a:endParaRPr>
          </a:p>
          <a:p>
            <a:pPr marL="0" indent="0">
              <a:buNone/>
            </a:pPr>
            <a:endParaRPr lang="en-US">
              <a:cs typeface="Calibri"/>
            </a:endParaRPr>
          </a:p>
          <a:p>
            <a:endParaRPr lang="en-US">
              <a:cs typeface="Calibri"/>
            </a:endParaRPr>
          </a:p>
          <a:p>
            <a:endParaRPr lang="en-US">
              <a:cs typeface="Calibri"/>
            </a:endParaRPr>
          </a:p>
          <a:p>
            <a:pPr marL="0" indent="0">
              <a:buNone/>
            </a:pPr>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2381314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2" name="TextBox 1">
            <a:extLst>
              <a:ext uri="{FF2B5EF4-FFF2-40B4-BE49-F238E27FC236}">
                <a16:creationId xmlns:a16="http://schemas.microsoft.com/office/drawing/2014/main" id="{25802793-2CC7-4D47-9CE3-316A8C717629}"/>
              </a:ext>
            </a:extLst>
          </p:cNvPr>
          <p:cNvSpPr txBox="1"/>
          <p:nvPr/>
        </p:nvSpPr>
        <p:spPr>
          <a:xfrm>
            <a:off x="234778" y="2100649"/>
            <a:ext cx="11623571" cy="2246769"/>
          </a:xfrm>
          <a:prstGeom prst="rect">
            <a:avLst/>
          </a:prstGeom>
          <a:noFill/>
        </p:spPr>
        <p:txBody>
          <a:bodyPr wrap="square" rtlCol="0">
            <a:spAutoFit/>
          </a:bodyPr>
          <a:lstStyle/>
          <a:p>
            <a:pPr marL="571500" indent="-571500" fontAlgn="base">
              <a:buFont typeface="Arial" panose="020B0604020202020204" pitchFamily="34" charset="0"/>
              <a:buChar char="•"/>
            </a:pPr>
            <a:r>
              <a:rPr lang="en-GB" sz="2800"/>
              <a:t>The sooner bugs are found the cheaper they are to fix</a:t>
            </a:r>
          </a:p>
          <a:p>
            <a:pPr marL="571500" indent="-571500" fontAlgn="base">
              <a:buFont typeface="Arial" panose="020B0604020202020204" pitchFamily="34" charset="0"/>
              <a:buChar char="•"/>
            </a:pPr>
            <a:r>
              <a:rPr lang="en-GB" sz="2800"/>
              <a:t>Stop faults recurring</a:t>
            </a:r>
          </a:p>
          <a:p>
            <a:pPr marL="571500" indent="-571500" fontAlgn="base">
              <a:buFont typeface="Arial" panose="020B0604020202020204" pitchFamily="34" charset="0"/>
              <a:buChar char="•"/>
            </a:pPr>
            <a:r>
              <a:rPr lang="en-GB" sz="2800"/>
              <a:t>Make sure your code does what the customer wants</a:t>
            </a:r>
          </a:p>
          <a:p>
            <a:pPr marL="571500" indent="-571500" fontAlgn="base">
              <a:buFont typeface="Arial" panose="020B0604020202020204" pitchFamily="34" charset="0"/>
              <a:buChar char="•"/>
            </a:pPr>
            <a:r>
              <a:rPr lang="en-GB" sz="2800"/>
              <a:t>Boundaries between developer and QA/Tester are more blurred</a:t>
            </a:r>
          </a:p>
          <a:p>
            <a:endParaRPr lang="en-US" sz="2800"/>
          </a:p>
        </p:txBody>
      </p:sp>
      <p:sp>
        <p:nvSpPr>
          <p:cNvPr id="3" name="TextBox 2">
            <a:extLst>
              <a:ext uri="{FF2B5EF4-FFF2-40B4-BE49-F238E27FC236}">
                <a16:creationId xmlns:a16="http://schemas.microsoft.com/office/drawing/2014/main" id="{822E7214-C63A-6144-A034-58AF11533446}"/>
              </a:ext>
            </a:extLst>
          </p:cNvPr>
          <p:cNvSpPr txBox="1"/>
          <p:nvPr/>
        </p:nvSpPr>
        <p:spPr>
          <a:xfrm>
            <a:off x="494270" y="86498"/>
            <a:ext cx="7318670" cy="1754326"/>
          </a:xfrm>
          <a:prstGeom prst="rect">
            <a:avLst/>
          </a:prstGeom>
          <a:noFill/>
        </p:spPr>
        <p:txBody>
          <a:bodyPr wrap="none" rtlCol="0">
            <a:spAutoFit/>
          </a:bodyPr>
          <a:lstStyle/>
          <a:p>
            <a:r>
              <a:rPr lang="en-GB" sz="3600"/>
              <a:t>Why do I need to know about testing?</a:t>
            </a:r>
          </a:p>
          <a:p>
            <a:br>
              <a:rPr lang="en-GB" sz="3600"/>
            </a:br>
            <a:endParaRPr lang="en-US" sz="3600"/>
          </a:p>
        </p:txBody>
      </p:sp>
    </p:spTree>
    <p:extLst>
      <p:ext uri="{BB962C8B-B14F-4D97-AF65-F5344CB8AC3E}">
        <p14:creationId xmlns:p14="http://schemas.microsoft.com/office/powerpoint/2010/main" val="494870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2"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r>
              <a:rPr lang="en-US">
                <a:cs typeface="Calibri Light"/>
              </a:rPr>
              <a:t>"Only mock what you own" </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a:xfrm>
            <a:off x="838200" y="1825625"/>
            <a:ext cx="10515600" cy="4286761"/>
          </a:xfrm>
        </p:spPr>
        <p:txBody>
          <a:bodyPr vert="horz" lIns="91440" tIns="45720" rIns="91440" bIns="45720" rtlCol="0" anchor="t">
            <a:normAutofit/>
          </a:bodyPr>
          <a:lstStyle/>
          <a:p>
            <a:pPr marL="0" indent="0">
              <a:buNone/>
            </a:pPr>
            <a:r>
              <a:rPr lang="en-US" sz="3200" b="1">
                <a:cs typeface="Calibri"/>
              </a:rPr>
              <a:t>What you should do</a:t>
            </a:r>
          </a:p>
          <a:p>
            <a:pPr marL="0" indent="0">
              <a:buNone/>
            </a:pPr>
            <a:r>
              <a:rPr lang="en-US">
                <a:cs typeface="Calibri"/>
              </a:rPr>
              <a:t>My code needs to get todays date. In Javascript I can write:</a:t>
            </a:r>
          </a:p>
          <a:p>
            <a:pPr marL="0" indent="0">
              <a:buNone/>
            </a:pPr>
            <a:r>
              <a:rPr lang="en-US">
                <a:latin typeface="Courier New"/>
                <a:cs typeface="Calibri"/>
              </a:rPr>
              <a:t>let now = new Date()</a:t>
            </a:r>
            <a:endParaRPr lang="en-US">
              <a:cs typeface="Calibri"/>
            </a:endParaRPr>
          </a:p>
          <a:p>
            <a:pPr marL="0" indent="0">
              <a:buNone/>
            </a:pPr>
            <a:r>
              <a:rPr lang="en-US">
                <a:latin typeface="Calibri" panose="020F0502020204030204"/>
                <a:cs typeface="Calibri"/>
              </a:rPr>
              <a:t>What happens when I want to write a test? Today is always changing.</a:t>
            </a:r>
          </a:p>
          <a:p>
            <a:pPr marL="0" indent="0">
              <a:buNone/>
            </a:pPr>
            <a:r>
              <a:rPr lang="en-US">
                <a:cs typeface="Calibri"/>
              </a:rPr>
              <a:t>I could mock </a:t>
            </a:r>
            <a:r>
              <a:rPr lang="en-US">
                <a:latin typeface="Courier New"/>
                <a:cs typeface="Calibri"/>
              </a:rPr>
              <a:t>Date</a:t>
            </a:r>
            <a:r>
              <a:rPr lang="en-US">
                <a:latin typeface="Calibri"/>
                <a:cs typeface="Calibri"/>
              </a:rPr>
              <a:t> </a:t>
            </a:r>
          </a:p>
          <a:p>
            <a:pPr marL="0" indent="0">
              <a:buNone/>
            </a:pPr>
            <a:r>
              <a:rPr lang="en-US">
                <a:latin typeface="Calibri"/>
                <a:cs typeface="Calibri"/>
              </a:rPr>
              <a:t>but what happens if it's interface changes?</a:t>
            </a:r>
            <a:endParaRPr lang="en-US">
              <a:cs typeface="Calibri"/>
            </a:endParaRPr>
          </a:p>
          <a:p>
            <a:pPr marL="0" indent="0">
              <a:buNone/>
            </a:pPr>
            <a:r>
              <a:rPr lang="en-US">
                <a:cs typeface="Calibri"/>
              </a:rPr>
              <a:t>What happens if I set a return value and the code is called somewhere  I don't know about? </a:t>
            </a:r>
          </a:p>
          <a:p>
            <a:pPr marL="0" indent="0">
              <a:buNone/>
            </a:pPr>
            <a:endParaRPr lang="en-US">
              <a:cs typeface="Calibri"/>
            </a:endParaRPr>
          </a:p>
          <a:p>
            <a:endParaRPr lang="en-US">
              <a:cs typeface="Calibri"/>
            </a:endParaRPr>
          </a:p>
          <a:p>
            <a:endParaRPr lang="en-US">
              <a:cs typeface="Calibri"/>
            </a:endParaRPr>
          </a:p>
          <a:p>
            <a:pPr marL="0" indent="0">
              <a:buNone/>
            </a:pPr>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1815694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2"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r>
              <a:rPr lang="en-US">
                <a:cs typeface="Calibri Light"/>
              </a:rPr>
              <a:t>"Only mock what you own" </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a:xfrm>
            <a:off x="838200" y="1677100"/>
            <a:ext cx="10515600" cy="4435286"/>
          </a:xfrm>
        </p:spPr>
        <p:txBody>
          <a:bodyPr vert="horz" lIns="91440" tIns="45720" rIns="91440" bIns="45720" rtlCol="0" anchor="t">
            <a:normAutofit/>
          </a:bodyPr>
          <a:lstStyle/>
          <a:p>
            <a:pPr marL="0" indent="0">
              <a:buNone/>
            </a:pPr>
            <a:r>
              <a:rPr lang="en-US" sz="3200" b="1">
                <a:cs typeface="Calibri"/>
              </a:rPr>
              <a:t>What you should do</a:t>
            </a:r>
          </a:p>
          <a:p>
            <a:pPr marL="0" indent="0">
              <a:buNone/>
            </a:pPr>
            <a:r>
              <a:rPr lang="en-US">
                <a:cs typeface="Calibri"/>
              </a:rPr>
              <a:t>Create a seam/wrapper object that you control so you can mock it.</a:t>
            </a:r>
          </a:p>
          <a:p>
            <a:pPr marL="0" indent="0">
              <a:buNone/>
            </a:pPr>
            <a:r>
              <a:rPr lang="en-US">
                <a:latin typeface="Courier New"/>
                <a:cs typeface="Calibri"/>
              </a:rPr>
              <a:t>function today(){return new Date()}</a:t>
            </a:r>
          </a:p>
          <a:p>
            <a:pPr marL="0" indent="0">
              <a:buNone/>
            </a:pPr>
            <a:r>
              <a:rPr lang="en-US">
                <a:latin typeface="Calibri"/>
                <a:cs typeface="Calibri"/>
              </a:rPr>
              <a:t>Now:</a:t>
            </a:r>
            <a:endParaRPr lang="en-US">
              <a:latin typeface="Courier New"/>
              <a:cs typeface="Calibri"/>
            </a:endParaRPr>
          </a:p>
          <a:p>
            <a:pPr marL="0" indent="0">
              <a:buNone/>
            </a:pPr>
            <a:r>
              <a:rPr lang="en-US">
                <a:latin typeface="Calibri"/>
                <a:cs typeface="Calibri"/>
              </a:rPr>
              <a:t>Better code: its clearer and less coupled</a:t>
            </a:r>
          </a:p>
          <a:p>
            <a:pPr marL="0" indent="0">
              <a:buNone/>
            </a:pPr>
            <a:r>
              <a:rPr lang="en-US">
                <a:cs typeface="Calibri"/>
              </a:rPr>
              <a:t>Easy to mock: I only need to mock my function</a:t>
            </a:r>
          </a:p>
          <a:p>
            <a:pPr marL="0" indent="0">
              <a:buNone/>
            </a:pPr>
            <a:r>
              <a:rPr lang="en-US">
                <a:cs typeface="Calibri"/>
              </a:rPr>
              <a:t>I'm testing against a known contract: this is actually all you can reliably do with third party libraries or services. If I use a real mock I can check and enforce this.</a:t>
            </a:r>
          </a:p>
          <a:p>
            <a:endParaRPr lang="en-US">
              <a:cs typeface="Calibri"/>
            </a:endParaRPr>
          </a:p>
          <a:p>
            <a:endParaRPr lang="en-US">
              <a:cs typeface="Calibri"/>
            </a:endParaRPr>
          </a:p>
          <a:p>
            <a:pPr marL="0" indent="0">
              <a:buNone/>
            </a:pPr>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4160472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1517-A4C0-0F44-BE0C-9BBADDECB8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281B6D-36DE-6C46-803C-DFC218CA284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ECE2858-613F-A841-9B41-56F1B1E68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B9D11CE-0841-1746-AD35-417B6EF240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6" name="Rectangle 5">
            <a:extLst>
              <a:ext uri="{FF2B5EF4-FFF2-40B4-BE49-F238E27FC236}">
                <a16:creationId xmlns:a16="http://schemas.microsoft.com/office/drawing/2014/main" id="{5727F273-B6CB-F143-8F4B-2A266C5733E0}"/>
              </a:ext>
            </a:extLst>
          </p:cNvPr>
          <p:cNvSpPr/>
          <p:nvPr/>
        </p:nvSpPr>
        <p:spPr>
          <a:xfrm>
            <a:off x="590585" y="204296"/>
            <a:ext cx="11295641" cy="5355312"/>
          </a:xfrm>
          <a:prstGeom prst="rect">
            <a:avLst/>
          </a:prstGeom>
        </p:spPr>
        <p:txBody>
          <a:bodyPr wrap="square" lIns="91440" tIns="45720" rIns="91440" bIns="45720" anchor="t">
            <a:spAutoFit/>
          </a:bodyPr>
          <a:lstStyle/>
          <a:p>
            <a:pPr algn="ctr"/>
            <a:r>
              <a:rPr lang="en-GB" sz="4400">
                <a:solidFill>
                  <a:srgbClr val="127076"/>
                </a:solidFill>
                <a:latin typeface="Arial"/>
                <a:cs typeface="Arial"/>
              </a:rPr>
              <a:t>RECAP WITH</a:t>
            </a:r>
            <a:endParaRPr lang="en-GB">
              <a:latin typeface="Arial"/>
              <a:cs typeface="Arial"/>
            </a:endParaRPr>
          </a:p>
          <a:p>
            <a:pPr algn="ctr"/>
            <a:r>
              <a:rPr lang="en-GB" sz="4400">
                <a:solidFill>
                  <a:srgbClr val="127076"/>
                </a:solidFill>
                <a:latin typeface="Arial"/>
                <a:cs typeface="Arial"/>
              </a:rPr>
              <a:t>MARTIN</a:t>
            </a:r>
            <a:endParaRPr lang="en-GB">
              <a:latin typeface="Arial"/>
              <a:cs typeface="Arial"/>
            </a:endParaRPr>
          </a:p>
          <a:p>
            <a:pPr algn="ctr"/>
            <a:br>
              <a:rPr lang="en-GB"/>
            </a:br>
            <a:r>
              <a:rPr lang="en-GB" sz="3200">
                <a:solidFill>
                  <a:srgbClr val="000000"/>
                </a:solidFill>
                <a:latin typeface="Arial"/>
                <a:cs typeface="Arial"/>
                <a:hlinkClick r:id="rId5"/>
              </a:rPr>
              <a:t>https://martinfowler.com/articles/practical-test-pyramid.html</a:t>
            </a:r>
            <a:endParaRPr lang="en-GB" sz="3200">
              <a:solidFill>
                <a:srgbClr val="000000"/>
              </a:solidFill>
              <a:latin typeface="Arial"/>
              <a:cs typeface="Arial"/>
            </a:endParaRPr>
          </a:p>
          <a:p>
            <a:pPr algn="ctr"/>
            <a:endParaRPr lang="en-GB"/>
          </a:p>
          <a:p>
            <a:pPr fontAlgn="base">
              <a:buFont typeface="+mj-lt"/>
              <a:buAutoNum type="arabicPeriod"/>
            </a:pPr>
            <a:r>
              <a:rPr lang="en-GB">
                <a:solidFill>
                  <a:srgbClr val="000000"/>
                </a:solidFill>
                <a:latin typeface="Arial"/>
                <a:cs typeface="Arial"/>
              </a:rPr>
              <a:t> Read article then take a break </a:t>
            </a:r>
            <a:endParaRPr lang="en-GB">
              <a:solidFill>
                <a:srgbClr val="000000"/>
              </a:solidFill>
              <a:latin typeface="Arial" panose="020B0604020202020204" pitchFamily="34" charset="0"/>
              <a:cs typeface="Arial"/>
            </a:endParaRPr>
          </a:p>
          <a:p>
            <a:pPr fontAlgn="base"/>
            <a:endParaRPr lang="en-GB">
              <a:solidFill>
                <a:srgbClr val="000000"/>
              </a:solidFill>
              <a:latin typeface="Arial" panose="020B0604020202020204" pitchFamily="34" charset="0"/>
            </a:endParaRPr>
          </a:p>
          <a:p>
            <a:pPr fontAlgn="base"/>
            <a:r>
              <a:rPr lang="en-GB">
                <a:solidFill>
                  <a:srgbClr val="000000"/>
                </a:solidFill>
                <a:latin typeface="Arial"/>
                <a:cs typeface="Arial"/>
              </a:rPr>
              <a:t>Regroup and discuss examples of the different types of tests he talks about  </a:t>
            </a:r>
          </a:p>
          <a:p>
            <a:pPr fontAlgn="base"/>
            <a:endParaRPr lang="en-GB">
              <a:solidFill>
                <a:srgbClr val="000000"/>
              </a:solidFill>
              <a:latin typeface="Arial" panose="020B0604020202020204" pitchFamily="34" charset="0"/>
              <a:cs typeface="Arial" panose="020B0604020202020204" pitchFamily="34" charset="0"/>
            </a:endParaRPr>
          </a:p>
          <a:p>
            <a:pPr fontAlgn="base"/>
            <a:r>
              <a:rPr lang="en-GB">
                <a:solidFill>
                  <a:srgbClr val="000000"/>
                </a:solidFill>
                <a:latin typeface="Arial"/>
                <a:cs typeface="Arial"/>
              </a:rPr>
              <a:t>You can look at the sample code application that goes with the article: </a:t>
            </a:r>
          </a:p>
          <a:p>
            <a:endParaRPr lang="en-GB">
              <a:latin typeface="Arial"/>
              <a:ea typeface="+mn-lt"/>
              <a:cs typeface="Arial"/>
            </a:endParaRPr>
          </a:p>
          <a:p>
            <a:r>
              <a:rPr lang="en-GB" sz="2400">
                <a:ea typeface="+mn-lt"/>
                <a:cs typeface="+mn-lt"/>
                <a:hlinkClick r:id="rId6"/>
              </a:rPr>
              <a:t>https://github.com/hamvocke/spring-testing</a:t>
            </a:r>
            <a:endParaRPr lang="en-GB" sz="2400"/>
          </a:p>
          <a:p>
            <a:pPr fontAlgn="base"/>
            <a:endParaRPr lang="en-GB">
              <a:solidFill>
                <a:srgbClr val="000000"/>
              </a:solidFill>
              <a:latin typeface="Arial" panose="020B0604020202020204" pitchFamily="34" charset="0"/>
              <a:cs typeface="Arial" panose="020B0604020202020204" pitchFamily="34" charset="0"/>
            </a:endParaRPr>
          </a:p>
          <a:p>
            <a:pPr fontAlgn="base"/>
            <a:endParaRPr lang="en-GB">
              <a:solidFill>
                <a:srgbClr val="000000"/>
              </a:solidFill>
              <a:latin typeface="Arial" panose="020B0604020202020204" pitchFamily="34" charset="0"/>
              <a:cs typeface="Arial"/>
            </a:endParaRPr>
          </a:p>
          <a:p>
            <a:pPr fontAlgn="base"/>
            <a:endParaRPr lang="en-GB">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636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r>
              <a:rPr lang="en-US">
                <a:cs typeface="Calibri Light"/>
              </a:rPr>
              <a:t>A practical exercise </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p:txBody>
          <a:bodyPr vert="horz" lIns="91440" tIns="45720" rIns="91440" bIns="45720" rtlCol="0" anchor="t">
            <a:normAutofit/>
          </a:bodyPr>
          <a:lstStyle/>
          <a:p>
            <a:r>
              <a:rPr lang="en-US">
                <a:cs typeface="Calibri"/>
              </a:rPr>
              <a:t>You  are going to work on Trip Service</a:t>
            </a:r>
          </a:p>
          <a:p>
            <a:r>
              <a:rPr lang="en-US">
                <a:cs typeface="Calibri"/>
              </a:rPr>
              <a:t>This is a simulation of some of the typical problems you might encounter with legacy code.</a:t>
            </a:r>
          </a:p>
          <a:p>
            <a:r>
              <a:rPr lang="en-US">
                <a:cs typeface="Calibri"/>
              </a:rPr>
              <a:t>Your task is to make sure there are tests around it and refactor it to make as you think fit (if you have the time).</a:t>
            </a:r>
          </a:p>
          <a:p>
            <a:r>
              <a:rPr lang="en-US">
                <a:cs typeface="Calibri"/>
              </a:rPr>
              <a:t>The rules:</a:t>
            </a:r>
          </a:p>
          <a:p>
            <a:pPr lvl="1"/>
            <a:r>
              <a:rPr lang="en-US">
                <a:cs typeface="Calibri"/>
              </a:rPr>
              <a:t>You can't change code unless there are tests around it.</a:t>
            </a:r>
          </a:p>
          <a:p>
            <a:pPr lvl="1"/>
            <a:r>
              <a:rPr lang="en-US">
                <a:cs typeface="Calibri"/>
              </a:rPr>
              <a:t>Unless you need to change it to write tests and can do so safely i.e. using the automated refactoring tools in your IDE </a:t>
            </a:r>
          </a:p>
          <a:p>
            <a:endParaRPr lang="en-US">
              <a:cs typeface="Calibri"/>
            </a:endParaRPr>
          </a:p>
          <a:p>
            <a:pPr marL="0" indent="0">
              <a:buNone/>
            </a:pPr>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205280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r>
              <a:rPr lang="en-US">
                <a:cs typeface="Calibri Light"/>
              </a:rPr>
              <a:t>A practical exercise </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p:txBody>
          <a:bodyPr vert="horz" lIns="91440" tIns="45720" rIns="91440" bIns="45720" rtlCol="0" anchor="t">
            <a:normAutofit fontScale="92500"/>
          </a:bodyPr>
          <a:lstStyle/>
          <a:p>
            <a:r>
              <a:rPr lang="en-US">
                <a:cs typeface="Calibri"/>
              </a:rPr>
              <a:t>The repo can be found here:</a:t>
            </a:r>
          </a:p>
          <a:p>
            <a:r>
              <a:rPr lang="en-US">
                <a:ea typeface="+mn-lt"/>
                <a:cs typeface="+mn-lt"/>
                <a:hlinkClick r:id="rId4"/>
              </a:rPr>
              <a:t>https://github.com/coopdigital/trip-service-kata</a:t>
            </a:r>
          </a:p>
          <a:p>
            <a:endParaRPr lang="en-US">
              <a:ea typeface="+mn-lt"/>
              <a:cs typeface="+mn-lt"/>
            </a:endParaRPr>
          </a:p>
          <a:p>
            <a:r>
              <a:rPr lang="en-US">
                <a:ea typeface="+mn-lt"/>
                <a:cs typeface="+mn-lt"/>
              </a:rPr>
              <a:t>The basic idea is that this represents a social network for </a:t>
            </a:r>
            <a:r>
              <a:rPr lang="en-US" err="1">
                <a:ea typeface="+mn-lt"/>
                <a:cs typeface="+mn-lt"/>
              </a:rPr>
              <a:t>travellers</a:t>
            </a:r>
            <a:r>
              <a:rPr lang="en-US">
                <a:ea typeface="+mn-lt"/>
                <a:cs typeface="+mn-lt"/>
              </a:rPr>
              <a:t>.</a:t>
            </a:r>
          </a:p>
          <a:p>
            <a:r>
              <a:rPr lang="en-US">
                <a:ea typeface="+mn-lt"/>
                <a:cs typeface="+mn-lt"/>
              </a:rPr>
              <a:t>If you are logged in, and are friends with a user, you can view their trips.</a:t>
            </a:r>
          </a:p>
          <a:p>
            <a:pPr marL="0" indent="0">
              <a:buNone/>
            </a:pPr>
            <a:endParaRPr lang="en-US">
              <a:ea typeface="+mn-lt"/>
              <a:cs typeface="+mn-lt"/>
            </a:endParaRPr>
          </a:p>
          <a:p>
            <a:pPr marL="0" indent="0">
              <a:buNone/>
            </a:pPr>
            <a:r>
              <a:rPr lang="en-US">
                <a:ea typeface="+mn-lt"/>
                <a:cs typeface="+mn-lt"/>
              </a:rPr>
              <a:t>But first a live demo to help you get started.</a:t>
            </a:r>
          </a:p>
          <a:p>
            <a:pPr marL="0" indent="0">
              <a:buNone/>
            </a:pPr>
            <a:r>
              <a:rPr lang="en-US">
                <a:ea typeface="+mn-lt"/>
                <a:cs typeface="+mn-lt"/>
              </a:rPr>
              <a:t>After this work in your groups there is code for lots of different languages.</a:t>
            </a:r>
            <a:endParaRPr lang="en-US"/>
          </a:p>
          <a:p>
            <a:endParaRPr lang="en-US">
              <a:cs typeface="Calibri"/>
            </a:endParaRPr>
          </a:p>
          <a:p>
            <a:pPr marL="0" indent="0">
              <a:buNone/>
            </a:pPr>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2466268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r>
              <a:rPr lang="en-US">
                <a:cs typeface="Calibri Light"/>
              </a:rPr>
              <a:t>Testing your front end with automated tests </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p:txBody>
          <a:bodyPr vert="horz" lIns="91440" tIns="45720" rIns="91440" bIns="45720" rtlCol="0" anchor="t">
            <a:normAutofit/>
          </a:bodyPr>
          <a:lstStyle/>
          <a:p>
            <a:r>
              <a:rPr lang="en-US">
                <a:cs typeface="Calibri"/>
              </a:rPr>
              <a:t>Too often testing a front end relies on manual testing </a:t>
            </a:r>
          </a:p>
          <a:p>
            <a:pPr lvl="1"/>
            <a:r>
              <a:rPr lang="en-US">
                <a:cs typeface="Calibri"/>
              </a:rPr>
              <a:t>Someone goes through a web site manually and makes sures it looks good</a:t>
            </a:r>
          </a:p>
          <a:p>
            <a:pPr lvl="1"/>
            <a:r>
              <a:rPr lang="en-US">
                <a:cs typeface="Calibri"/>
              </a:rPr>
              <a:t>This is inefficient and takes a lot of time so less used parts don't get tested</a:t>
            </a:r>
          </a:p>
          <a:p>
            <a:pPr marL="457200" lvl="1" indent="0">
              <a:buNone/>
            </a:pPr>
            <a:endParaRPr lang="en-US">
              <a:cs typeface="Calibri"/>
            </a:endParaRPr>
          </a:p>
          <a:p>
            <a:r>
              <a:rPr lang="en-US">
                <a:cs typeface="Calibri"/>
              </a:rPr>
              <a:t>Front end testing can be automated</a:t>
            </a:r>
          </a:p>
          <a:p>
            <a:pPr lvl="1"/>
            <a:r>
              <a:rPr lang="en-US">
                <a:cs typeface="Calibri"/>
              </a:rPr>
              <a:t>It can be painful and unreliable</a:t>
            </a:r>
          </a:p>
          <a:p>
            <a:pPr lvl="1"/>
            <a:r>
              <a:rPr lang="en-US">
                <a:cs typeface="Calibri"/>
              </a:rPr>
              <a:t>People don't like doing it</a:t>
            </a:r>
          </a:p>
          <a:p>
            <a:pPr lvl="1"/>
            <a:endParaRPr lang="en-US">
              <a:cs typeface="Calibri"/>
            </a:endParaRPr>
          </a:p>
          <a:p>
            <a:r>
              <a:rPr lang="en-US">
                <a:cs typeface="Calibri"/>
              </a:rPr>
              <a:t>Selenium is a common tool but can be tricky</a:t>
            </a:r>
          </a:p>
          <a:p>
            <a:pPr lvl="1"/>
            <a:r>
              <a:rPr lang="en-US">
                <a:cs typeface="Calibri"/>
              </a:rPr>
              <a:t>We are going to take a look at Selenium IDE which can make it easier(-</a:t>
            </a:r>
            <a:r>
              <a:rPr lang="en-US" err="1">
                <a:cs typeface="Calibri"/>
              </a:rPr>
              <a:t>ish</a:t>
            </a:r>
            <a:r>
              <a:rPr lang="en-US">
                <a:cs typeface="Calibri"/>
              </a:rPr>
              <a:t>)</a:t>
            </a:r>
          </a:p>
          <a:p>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1652347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p:txBody>
          <a:bodyPr/>
          <a:lstStyle/>
          <a:p>
            <a:r>
              <a:rPr lang="en-US">
                <a:cs typeface="Calibri Light"/>
              </a:rPr>
              <a:t>Selenium IDE</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p:txBody>
          <a:bodyPr vert="horz" lIns="91440" tIns="45720" rIns="91440" bIns="45720" rtlCol="0" anchor="t">
            <a:normAutofit/>
          </a:bodyPr>
          <a:lstStyle/>
          <a:p>
            <a:r>
              <a:rPr lang="en-US">
                <a:cs typeface="Calibri"/>
              </a:rPr>
              <a:t>It's a browser extension you can find here:</a:t>
            </a:r>
          </a:p>
          <a:p>
            <a:r>
              <a:rPr lang="en-US">
                <a:ea typeface="+mn-lt"/>
                <a:cs typeface="+mn-lt"/>
              </a:rPr>
              <a:t>https://www.selenium.dev/selenium-ide/</a:t>
            </a:r>
            <a:endParaRPr lang="en-US">
              <a:cs typeface="Calibri"/>
            </a:endParaRPr>
          </a:p>
          <a:p>
            <a:endParaRPr lang="en-US">
              <a:cs typeface="Calibri"/>
            </a:endParaRPr>
          </a:p>
          <a:p>
            <a:r>
              <a:rPr lang="en-US">
                <a:cs typeface="Calibri"/>
              </a:rPr>
              <a:t>First a quick demo</a:t>
            </a:r>
          </a:p>
          <a:p>
            <a:endParaRPr lang="en-US">
              <a:cs typeface="Calibri"/>
            </a:endParaRPr>
          </a:p>
          <a:p>
            <a:r>
              <a:rPr lang="en-US">
                <a:cs typeface="Calibri"/>
              </a:rPr>
              <a:t>You can practice this using the sites listed here:</a:t>
            </a:r>
          </a:p>
          <a:p>
            <a:r>
              <a:rPr lang="en-US">
                <a:cs typeface="Calibri"/>
              </a:rPr>
              <a:t>https://www.techbeamers.com/websites-to-practice-selenium-webdriver-online/</a:t>
            </a:r>
          </a:p>
          <a:p>
            <a:pPr marL="0" indent="0">
              <a:buNone/>
            </a:pPr>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2641246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800360-F21A-7045-AA82-223B1AD95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6983CD0-E370-7F40-B3A1-66649278B2FC}"/>
              </a:ext>
            </a:extLst>
          </p:cNvPr>
          <p:cNvSpPr>
            <a:spLocks noGrp="1"/>
          </p:cNvSpPr>
          <p:nvPr>
            <p:ph type="title"/>
          </p:nvPr>
        </p:nvSpPr>
        <p:spPr>
          <a:xfrm>
            <a:off x="838200" y="179272"/>
            <a:ext cx="10515600" cy="1523806"/>
          </a:xfrm>
        </p:spPr>
        <p:txBody>
          <a:bodyPr/>
          <a:lstStyle/>
          <a:p>
            <a:r>
              <a:rPr lang="en-US">
                <a:cs typeface="Calibri Light"/>
              </a:rPr>
              <a:t>What to do now</a:t>
            </a:r>
          </a:p>
        </p:txBody>
      </p:sp>
      <p:sp>
        <p:nvSpPr>
          <p:cNvPr id="3" name="Content Placeholder 2">
            <a:extLst>
              <a:ext uri="{FF2B5EF4-FFF2-40B4-BE49-F238E27FC236}">
                <a16:creationId xmlns:a16="http://schemas.microsoft.com/office/drawing/2014/main" id="{D2F74D3D-032C-A64F-863A-4586103CD416}"/>
              </a:ext>
            </a:extLst>
          </p:cNvPr>
          <p:cNvSpPr>
            <a:spLocks noGrp="1"/>
          </p:cNvSpPr>
          <p:nvPr>
            <p:ph idx="1"/>
          </p:nvPr>
        </p:nvSpPr>
        <p:spPr>
          <a:xfrm>
            <a:off x="838200" y="1416747"/>
            <a:ext cx="10515600" cy="4760216"/>
          </a:xfrm>
        </p:spPr>
        <p:txBody>
          <a:bodyPr vert="horz" lIns="91440" tIns="45720" rIns="91440" bIns="45720" rtlCol="0" anchor="t">
            <a:normAutofit/>
          </a:bodyPr>
          <a:lstStyle/>
          <a:p>
            <a:r>
              <a:rPr lang="en-US">
                <a:cs typeface="Calibri"/>
              </a:rPr>
              <a:t>Have a go at making some tests using Selenium IDE</a:t>
            </a:r>
          </a:p>
          <a:p>
            <a:r>
              <a:rPr lang="en-US">
                <a:cs typeface="Calibri"/>
              </a:rPr>
              <a:t>Finish the exercise from this morning if you haven't done so</a:t>
            </a:r>
          </a:p>
          <a:p>
            <a:pPr lvl="1"/>
            <a:r>
              <a:rPr lang="en-US">
                <a:cs typeface="Calibri"/>
              </a:rPr>
              <a:t>If you have got test coverage, look at some refactoring to make it a nice experience</a:t>
            </a:r>
          </a:p>
          <a:p>
            <a:r>
              <a:rPr lang="en-US">
                <a:cs typeface="Calibri"/>
              </a:rPr>
              <a:t>Do some Katas (as a mob). </a:t>
            </a:r>
          </a:p>
          <a:p>
            <a:pPr lvl="1"/>
            <a:r>
              <a:rPr lang="en-US">
                <a:cs typeface="Calibri"/>
              </a:rPr>
              <a:t>You can find some here:</a:t>
            </a:r>
            <a:r>
              <a:rPr lang="en-US">
                <a:ea typeface="+mn-lt"/>
                <a:cs typeface="+mn-lt"/>
              </a:rPr>
              <a:t> </a:t>
            </a:r>
            <a:r>
              <a:rPr lang="en-US">
                <a:ea typeface="+mn-lt"/>
                <a:cs typeface="+mn-lt"/>
                <a:hlinkClick r:id="rId4"/>
              </a:rPr>
              <a:t>https://kata-log.rocks/starter</a:t>
            </a:r>
            <a:endParaRPr lang="en-US">
              <a:cs typeface="Calibri"/>
            </a:endParaRPr>
          </a:p>
          <a:p>
            <a:pPr lvl="1"/>
            <a:r>
              <a:rPr lang="en-US">
                <a:cs typeface="Calibri"/>
              </a:rPr>
              <a:t>Try the classic Gilded Rose: </a:t>
            </a:r>
            <a:endParaRPr lang="en-US">
              <a:ea typeface="+mn-lt"/>
              <a:cs typeface="+mn-lt"/>
            </a:endParaRPr>
          </a:p>
          <a:p>
            <a:pPr lvl="2"/>
            <a:r>
              <a:rPr lang="en-US">
                <a:cs typeface="Calibri"/>
                <a:hlinkClick r:id="rId5"/>
              </a:rPr>
              <a:t>https://github.com/emilybache/GildedRose-Refactoring-Kata/tree/master/python</a:t>
            </a:r>
            <a:endParaRPr lang="en-US">
              <a:cs typeface="Calibri"/>
            </a:endParaRPr>
          </a:p>
          <a:p>
            <a:pPr lvl="2"/>
            <a:r>
              <a:rPr lang="en-US">
                <a:cs typeface="Calibri"/>
              </a:rPr>
              <a:t>You will need to learn about the Golden Master technique. ask your mentor or me</a:t>
            </a:r>
          </a:p>
          <a:p>
            <a:pPr lvl="2"/>
            <a:r>
              <a:rPr lang="en-US">
                <a:ea typeface="+mn-lt"/>
                <a:cs typeface="+mn-lt"/>
              </a:rPr>
              <a:t>https://understandlegacycode.com/blog/3-steps-to-add-tests-on-existing-code-when-you-have-short-deadlines/</a:t>
            </a:r>
            <a:endParaRPr lang="en-US">
              <a:cs typeface="Calibri"/>
            </a:endParaRPr>
          </a:p>
          <a:p>
            <a:endParaRPr lang="en-US">
              <a:cs typeface="Calibri"/>
            </a:endParaRPr>
          </a:p>
          <a:p>
            <a:endParaRPr lang="en-US">
              <a:cs typeface="Calibri"/>
            </a:endParaRPr>
          </a:p>
          <a:p>
            <a:pPr marL="0" indent="0">
              <a:buNone/>
            </a:pPr>
            <a:endParaRPr lang="en-US">
              <a:cs typeface="Calibri"/>
            </a:endParaRPr>
          </a:p>
        </p:txBody>
      </p:sp>
      <p:pic>
        <p:nvPicPr>
          <p:cNvPr id="7" name="Picture 6">
            <a:extLst>
              <a:ext uri="{FF2B5EF4-FFF2-40B4-BE49-F238E27FC236}">
                <a16:creationId xmlns:a16="http://schemas.microsoft.com/office/drawing/2014/main" id="{6E6CB35D-1A96-CB4C-9BF4-9D36E31BC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3952594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1F663-CB83-D040-AF65-5016346EF6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BBC087-F81E-044B-91FE-84CC9A704A8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87EC9EC-B93B-6840-86A2-91F94CD43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0524A66-CADE-2E4A-BDC1-5D28F9890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6" name="Rectangle 5">
            <a:extLst>
              <a:ext uri="{FF2B5EF4-FFF2-40B4-BE49-F238E27FC236}">
                <a16:creationId xmlns:a16="http://schemas.microsoft.com/office/drawing/2014/main" id="{D8DDB743-3B9C-6547-9F5B-8D3D5789ADE4}"/>
              </a:ext>
            </a:extLst>
          </p:cNvPr>
          <p:cNvSpPr/>
          <p:nvPr/>
        </p:nvSpPr>
        <p:spPr>
          <a:xfrm>
            <a:off x="633046" y="365125"/>
            <a:ext cx="5388899" cy="5170646"/>
          </a:xfrm>
          <a:prstGeom prst="rect">
            <a:avLst/>
          </a:prstGeom>
        </p:spPr>
        <p:txBody>
          <a:bodyPr wrap="square" lIns="91440" tIns="45720" rIns="91440" bIns="45720" anchor="t">
            <a:spAutoFit/>
          </a:bodyPr>
          <a:lstStyle/>
          <a:p>
            <a:r>
              <a:rPr lang="en-GB" sz="3600">
                <a:solidFill>
                  <a:srgbClr val="127076"/>
                </a:solidFill>
                <a:latin typeface="Arial"/>
                <a:cs typeface="Arial"/>
              </a:rPr>
              <a:t>Homework</a:t>
            </a:r>
            <a:endParaRPr lang="en-GB" sz="3600">
              <a:latin typeface="Arial"/>
              <a:cs typeface="Arial"/>
            </a:endParaRPr>
          </a:p>
          <a:p>
            <a:pPr fontAlgn="base"/>
            <a:endParaRPr lang="en-GB"/>
          </a:p>
          <a:p>
            <a:pPr fontAlgn="base"/>
            <a:endParaRPr lang="en-GB"/>
          </a:p>
          <a:p>
            <a:pPr fontAlgn="base"/>
            <a:endParaRPr lang="en-GB"/>
          </a:p>
          <a:p>
            <a:pPr fontAlgn="base"/>
            <a:br>
              <a:rPr lang="en-GB" sz="2400"/>
            </a:br>
            <a:r>
              <a:rPr lang="en-GB" sz="2400">
                <a:solidFill>
                  <a:srgbClr val="595959"/>
                </a:solidFill>
                <a:latin typeface="Arial"/>
                <a:cs typeface="Arial"/>
              </a:rPr>
              <a:t>In your company</a:t>
            </a:r>
          </a:p>
          <a:p>
            <a:pPr fontAlgn="base"/>
            <a:endParaRPr lang="en-GB" sz="2400">
              <a:solidFill>
                <a:srgbClr val="595959"/>
              </a:solidFill>
              <a:latin typeface="Arial" panose="020B0604020202020204" pitchFamily="34" charset="0"/>
            </a:endParaRPr>
          </a:p>
          <a:p>
            <a:pPr marL="742950" lvl="1" indent="-285750" fontAlgn="base">
              <a:buFont typeface="Arial" panose="020B0604020202020204" pitchFamily="34" charset="0"/>
              <a:buChar char="•"/>
            </a:pPr>
            <a:r>
              <a:rPr lang="en-GB" sz="2400">
                <a:solidFill>
                  <a:srgbClr val="595959"/>
                </a:solidFill>
                <a:latin typeface="Arial"/>
                <a:cs typeface="Arial"/>
              </a:rPr>
              <a:t>Spend a day with a tester.</a:t>
            </a:r>
          </a:p>
          <a:p>
            <a:pPr marL="742950" lvl="1" indent="-285750" fontAlgn="base">
              <a:buFont typeface="Arial" panose="020B0604020202020204" pitchFamily="34" charset="0"/>
              <a:buChar char="•"/>
            </a:pPr>
            <a:r>
              <a:rPr lang="en-GB" sz="2400">
                <a:solidFill>
                  <a:srgbClr val="595959"/>
                </a:solidFill>
                <a:latin typeface="Arial"/>
                <a:cs typeface="Arial"/>
              </a:rPr>
              <a:t>How do you mock objects?</a:t>
            </a:r>
          </a:p>
          <a:p>
            <a:pPr marL="742950" lvl="1" indent="-285750" fontAlgn="base">
              <a:buFont typeface="Arial" panose="020B0604020202020204" pitchFamily="34" charset="0"/>
              <a:buChar char="•"/>
            </a:pPr>
            <a:r>
              <a:rPr lang="en-GB" sz="2400">
                <a:solidFill>
                  <a:srgbClr val="595959"/>
                </a:solidFill>
                <a:latin typeface="Arial"/>
                <a:cs typeface="Arial"/>
              </a:rPr>
              <a:t>How do you do compatibility testing?</a:t>
            </a:r>
          </a:p>
          <a:p>
            <a:pPr marL="742950" lvl="1" indent="-285750" fontAlgn="base">
              <a:buFont typeface="Arial" panose="020B0604020202020204" pitchFamily="34" charset="0"/>
              <a:buChar char="•"/>
            </a:pPr>
            <a:r>
              <a:rPr lang="en-GB" sz="2400">
                <a:solidFill>
                  <a:srgbClr val="595959"/>
                </a:solidFill>
                <a:latin typeface="Arial"/>
                <a:cs typeface="Arial"/>
              </a:rPr>
              <a:t>How do you work out which browsers or mobile devices to be compatible for?</a:t>
            </a:r>
            <a:endParaRPr lang="en-GB" sz="2400" b="0" i="0" u="none" strike="noStrike">
              <a:solidFill>
                <a:srgbClr val="595959"/>
              </a:solidFill>
              <a:effectLst/>
              <a:latin typeface="Arial"/>
              <a:cs typeface="Arial"/>
            </a:endParaRPr>
          </a:p>
        </p:txBody>
      </p:sp>
      <p:sp>
        <p:nvSpPr>
          <p:cNvPr id="7" name="Rectangle 6">
            <a:extLst>
              <a:ext uri="{FF2B5EF4-FFF2-40B4-BE49-F238E27FC236}">
                <a16:creationId xmlns:a16="http://schemas.microsoft.com/office/drawing/2014/main" id="{55801A50-09FD-D9C4-1CB0-02CA3B3FD1C4}"/>
              </a:ext>
            </a:extLst>
          </p:cNvPr>
          <p:cNvSpPr/>
          <p:nvPr/>
        </p:nvSpPr>
        <p:spPr>
          <a:xfrm>
            <a:off x="6171485" y="2195783"/>
            <a:ext cx="5388899" cy="2123658"/>
          </a:xfrm>
          <a:prstGeom prst="rect">
            <a:avLst/>
          </a:prstGeom>
        </p:spPr>
        <p:txBody>
          <a:bodyPr wrap="square" lIns="91440" tIns="45720" rIns="91440" bIns="45720" anchor="t">
            <a:spAutoFit/>
          </a:bodyPr>
          <a:lstStyle/>
          <a:p>
            <a:endParaRPr lang="en-GB" sz="3600">
              <a:solidFill>
                <a:srgbClr val="127076"/>
              </a:solidFill>
              <a:latin typeface="Arial" panose="020B0604020202020204" pitchFamily="34" charset="0"/>
              <a:cs typeface="Arial"/>
            </a:endParaRPr>
          </a:p>
          <a:p>
            <a:pPr marL="742950" lvl="1" indent="-285750" fontAlgn="base">
              <a:buFont typeface="Arial" panose="020B0604020202020204" pitchFamily="34" charset="0"/>
              <a:buChar char="•"/>
            </a:pPr>
            <a:r>
              <a:rPr lang="en-GB" sz="2400">
                <a:solidFill>
                  <a:srgbClr val="595959"/>
                </a:solidFill>
                <a:latin typeface="Arial"/>
                <a:cs typeface="Arial"/>
              </a:rPr>
              <a:t>How do tests fit into Continuous Integration / Delivery?</a:t>
            </a:r>
          </a:p>
          <a:p>
            <a:pPr marL="742950" lvl="1" indent="-285750" fontAlgn="base">
              <a:spcAft>
                <a:spcPts val="1600"/>
              </a:spcAft>
              <a:buFont typeface="Arial" panose="020B0604020202020204" pitchFamily="34" charset="0"/>
              <a:buChar char="•"/>
            </a:pPr>
            <a:r>
              <a:rPr lang="en-GB" sz="2400">
                <a:solidFill>
                  <a:srgbClr val="595959"/>
                </a:solidFill>
                <a:latin typeface="Arial"/>
                <a:cs typeface="Arial"/>
              </a:rPr>
              <a:t>Try some mutation testing - can you keep the test suite passing?</a:t>
            </a:r>
            <a:endParaRPr lang="en-GB" sz="2400" b="0" i="0" u="none" strike="noStrike">
              <a:solidFill>
                <a:srgbClr val="595959"/>
              </a:solidFill>
              <a:effectLst/>
              <a:latin typeface="Arial"/>
              <a:cs typeface="Arial"/>
            </a:endParaRPr>
          </a:p>
        </p:txBody>
      </p:sp>
    </p:spTree>
    <p:extLst>
      <p:ext uri="{BB962C8B-B14F-4D97-AF65-F5344CB8AC3E}">
        <p14:creationId xmlns:p14="http://schemas.microsoft.com/office/powerpoint/2010/main" val="3020597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A739AB-F765-BF43-A9C6-629ED3C50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98CEEE-B304-1C45-BB5D-DA1370A496E9}"/>
              </a:ext>
            </a:extLst>
          </p:cNvPr>
          <p:cNvSpPr>
            <a:spLocks noGrp="1"/>
          </p:cNvSpPr>
          <p:nvPr>
            <p:ph type="title"/>
          </p:nvPr>
        </p:nvSpPr>
        <p:spPr>
          <a:xfrm>
            <a:off x="775447" y="2427007"/>
            <a:ext cx="4096871" cy="1352457"/>
          </a:xfrm>
        </p:spPr>
        <p:txBody>
          <a:bodyPr/>
          <a:lstStyle/>
          <a:p>
            <a:r>
              <a:rPr lang="en-GB">
                <a:ea typeface="+mj-lt"/>
                <a:cs typeface="+mj-lt"/>
              </a:rPr>
              <a:t>What testing do I need to do?</a:t>
            </a:r>
            <a:endParaRPr lang="en-US"/>
          </a:p>
        </p:txBody>
      </p:sp>
      <p:sp>
        <p:nvSpPr>
          <p:cNvPr id="3" name="Content Placeholder 2">
            <a:extLst>
              <a:ext uri="{FF2B5EF4-FFF2-40B4-BE49-F238E27FC236}">
                <a16:creationId xmlns:a16="http://schemas.microsoft.com/office/drawing/2014/main" id="{1DAC6CA8-F738-794E-A507-A671DEF89976}"/>
              </a:ext>
            </a:extLst>
          </p:cNvPr>
          <p:cNvSpPr>
            <a:spLocks noGrp="1"/>
          </p:cNvSpPr>
          <p:nvPr>
            <p:ph idx="1"/>
          </p:nvPr>
        </p:nvSpPr>
        <p:spPr>
          <a:xfrm>
            <a:off x="5864875" y="2149169"/>
            <a:ext cx="5332858" cy="4351338"/>
          </a:xfrm>
        </p:spPr>
        <p:txBody>
          <a:bodyPr vert="horz" lIns="91440" tIns="45720" rIns="91440" bIns="45720" rtlCol="0" anchor="t">
            <a:normAutofit/>
          </a:bodyPr>
          <a:lstStyle/>
          <a:p>
            <a:pPr marL="285750" indent="-285750">
              <a:lnSpc>
                <a:spcPct val="100000"/>
              </a:lnSpc>
              <a:spcBef>
                <a:spcPts val="0"/>
              </a:spcBef>
              <a:buFont typeface="Arial,Sans-Serif"/>
            </a:pPr>
            <a:r>
              <a:rPr lang="en-GB">
                <a:ea typeface="+mn-lt"/>
                <a:cs typeface="+mn-lt"/>
              </a:rPr>
              <a:t>Many different kinds of testing</a:t>
            </a:r>
            <a:endParaRPr lang="en-US">
              <a:ea typeface="+mn-lt"/>
              <a:cs typeface="+mn-lt"/>
            </a:endParaRPr>
          </a:p>
          <a:p>
            <a:pPr marL="285750" indent="-285750">
              <a:lnSpc>
                <a:spcPct val="100000"/>
              </a:lnSpc>
              <a:spcBef>
                <a:spcPts val="0"/>
              </a:spcBef>
              <a:buFont typeface="Arial,Sans-Serif"/>
            </a:pPr>
            <a:r>
              <a:rPr lang="en-GB">
                <a:ea typeface="+mn-lt"/>
                <a:cs typeface="+mn-lt"/>
              </a:rPr>
              <a:t>Lots of different tools and frameworks</a:t>
            </a:r>
            <a:endParaRPr lang="en-US">
              <a:ea typeface="+mn-lt"/>
              <a:cs typeface="+mn-lt"/>
            </a:endParaRPr>
          </a:p>
          <a:p>
            <a:pPr marL="285750" indent="-285750">
              <a:lnSpc>
                <a:spcPct val="100000"/>
              </a:lnSpc>
              <a:spcBef>
                <a:spcPts val="0"/>
              </a:spcBef>
              <a:buFont typeface="Arial,Sans-Serif"/>
            </a:pPr>
            <a:r>
              <a:rPr lang="en-GB">
                <a:ea typeface="+mn-lt"/>
                <a:cs typeface="+mn-lt"/>
              </a:rPr>
              <a:t>Not all will suit all projects/teams</a:t>
            </a:r>
            <a:endParaRPr lang="en-US">
              <a:ea typeface="+mn-lt"/>
              <a:cs typeface="+mn-lt"/>
            </a:endParaRPr>
          </a:p>
          <a:p>
            <a:pPr marL="285750" indent="-285750">
              <a:lnSpc>
                <a:spcPct val="100000"/>
              </a:lnSpc>
              <a:spcBef>
                <a:spcPts val="0"/>
              </a:spcBef>
              <a:buFont typeface="Arial,Sans-Serif"/>
            </a:pPr>
            <a:r>
              <a:rPr lang="en-GB">
                <a:ea typeface="+mn-lt"/>
                <a:cs typeface="+mn-lt"/>
              </a:rPr>
              <a:t>Pick what works for you</a:t>
            </a:r>
            <a:endParaRPr lang="en-US"/>
          </a:p>
        </p:txBody>
      </p:sp>
      <p:pic>
        <p:nvPicPr>
          <p:cNvPr id="5" name="Picture 4">
            <a:extLst>
              <a:ext uri="{FF2B5EF4-FFF2-40B4-BE49-F238E27FC236}">
                <a16:creationId xmlns:a16="http://schemas.microsoft.com/office/drawing/2014/main" id="{0A957697-7099-884C-B605-6BC9A3395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51" y="6081189"/>
            <a:ext cx="1899251" cy="461422"/>
          </a:xfrm>
          <a:prstGeom prst="rect">
            <a:avLst/>
          </a:prstGeom>
        </p:spPr>
      </p:pic>
    </p:spTree>
    <p:extLst>
      <p:ext uri="{BB962C8B-B14F-4D97-AF65-F5344CB8AC3E}">
        <p14:creationId xmlns:p14="http://schemas.microsoft.com/office/powerpoint/2010/main" val="397810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281B6D-36DE-6C46-803C-DFC218CA284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ECE2858-613F-A841-9B41-56F1B1E68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F791517-A4C0-0F44-BE0C-9BBADDECB8A1}"/>
              </a:ext>
            </a:extLst>
          </p:cNvPr>
          <p:cNvSpPr>
            <a:spLocks noGrp="1"/>
          </p:cNvSpPr>
          <p:nvPr>
            <p:ph type="title"/>
          </p:nvPr>
        </p:nvSpPr>
        <p:spPr/>
        <p:txBody>
          <a:bodyPr/>
          <a:lstStyle/>
          <a:p>
            <a:r>
              <a:rPr lang="en-GB">
                <a:solidFill>
                  <a:srgbClr val="127076"/>
                </a:solidFill>
                <a:latin typeface="Arial"/>
                <a:cs typeface="Arial"/>
              </a:rPr>
              <a:t>Logical Thinking</a:t>
            </a:r>
            <a:endParaRPr lang="en-US"/>
          </a:p>
        </p:txBody>
      </p:sp>
      <p:pic>
        <p:nvPicPr>
          <p:cNvPr id="5" name="Picture 4">
            <a:extLst>
              <a:ext uri="{FF2B5EF4-FFF2-40B4-BE49-F238E27FC236}">
                <a16:creationId xmlns:a16="http://schemas.microsoft.com/office/drawing/2014/main" id="{7D798403-16F3-4046-9B3E-700891BF2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7" name="TextBox 6">
            <a:extLst>
              <a:ext uri="{FF2B5EF4-FFF2-40B4-BE49-F238E27FC236}">
                <a16:creationId xmlns:a16="http://schemas.microsoft.com/office/drawing/2014/main" id="{E732B735-467C-1A49-A218-8FA85F294146}"/>
              </a:ext>
            </a:extLst>
          </p:cNvPr>
          <p:cNvSpPr txBox="1"/>
          <p:nvPr/>
        </p:nvSpPr>
        <p:spPr>
          <a:xfrm>
            <a:off x="1671172" y="2187058"/>
            <a:ext cx="1588898" cy="2862322"/>
          </a:xfrm>
          <a:prstGeom prst="rect">
            <a:avLst/>
          </a:prstGeom>
          <a:noFill/>
        </p:spPr>
        <p:txBody>
          <a:bodyPr wrap="none" rtlCol="0">
            <a:spAutoFit/>
          </a:bodyPr>
          <a:lstStyle/>
          <a:p>
            <a:pPr algn="ctr"/>
            <a:r>
              <a:rPr lang="en-US" sz="3600"/>
              <a:t>1</a:t>
            </a:r>
          </a:p>
          <a:p>
            <a:pPr algn="ctr"/>
            <a:r>
              <a:rPr lang="en-US" sz="3600"/>
              <a:t>11</a:t>
            </a:r>
          </a:p>
          <a:p>
            <a:pPr algn="ctr"/>
            <a:r>
              <a:rPr lang="en-US" sz="3600"/>
              <a:t>21</a:t>
            </a:r>
          </a:p>
          <a:p>
            <a:pPr algn="ctr"/>
            <a:r>
              <a:rPr lang="en-US" sz="3600"/>
              <a:t>1211</a:t>
            </a:r>
          </a:p>
          <a:p>
            <a:pPr algn="ctr"/>
            <a:r>
              <a:rPr lang="en-US" sz="3600"/>
              <a:t>111221</a:t>
            </a:r>
          </a:p>
        </p:txBody>
      </p:sp>
      <p:sp>
        <p:nvSpPr>
          <p:cNvPr id="8" name="TextBox 7">
            <a:extLst>
              <a:ext uri="{FF2B5EF4-FFF2-40B4-BE49-F238E27FC236}">
                <a16:creationId xmlns:a16="http://schemas.microsoft.com/office/drawing/2014/main" id="{E3249CAC-6DC0-F24A-BD3C-C1A8629B267E}"/>
              </a:ext>
            </a:extLst>
          </p:cNvPr>
          <p:cNvSpPr txBox="1"/>
          <p:nvPr/>
        </p:nvSpPr>
        <p:spPr>
          <a:xfrm>
            <a:off x="1760812" y="5243839"/>
            <a:ext cx="1409617" cy="369332"/>
          </a:xfrm>
          <a:prstGeom prst="rect">
            <a:avLst/>
          </a:prstGeom>
          <a:noFill/>
        </p:spPr>
        <p:txBody>
          <a:bodyPr wrap="none" rtlCol="0">
            <a:spAutoFit/>
          </a:bodyPr>
          <a:lstStyle/>
          <a:p>
            <a:r>
              <a:rPr lang="en-US"/>
              <a:t>What’s next?</a:t>
            </a:r>
          </a:p>
        </p:txBody>
      </p:sp>
      <p:sp>
        <p:nvSpPr>
          <p:cNvPr id="9" name="TextBox 8">
            <a:extLst>
              <a:ext uri="{FF2B5EF4-FFF2-40B4-BE49-F238E27FC236}">
                <a16:creationId xmlns:a16="http://schemas.microsoft.com/office/drawing/2014/main" id="{3343FF8D-1088-7A41-A238-AE537824BCAD}"/>
              </a:ext>
            </a:extLst>
          </p:cNvPr>
          <p:cNvSpPr txBox="1"/>
          <p:nvPr/>
        </p:nvSpPr>
        <p:spPr>
          <a:xfrm>
            <a:off x="7410863" y="2556120"/>
            <a:ext cx="3042138" cy="2308324"/>
          </a:xfrm>
          <a:prstGeom prst="rect">
            <a:avLst/>
          </a:prstGeom>
          <a:noFill/>
        </p:spPr>
        <p:txBody>
          <a:bodyPr wrap="square" rtlCol="0">
            <a:spAutoFit/>
          </a:bodyPr>
          <a:lstStyle/>
          <a:p>
            <a:pPr algn="ctr"/>
            <a:r>
              <a:rPr lang="en-US" sz="3600"/>
              <a:t>ASDO</a:t>
            </a:r>
          </a:p>
          <a:p>
            <a:pPr algn="ctr"/>
            <a:r>
              <a:rPr lang="en-US" sz="3600"/>
              <a:t>XCBN</a:t>
            </a:r>
          </a:p>
          <a:p>
            <a:pPr algn="ctr"/>
            <a:r>
              <a:rPr lang="en-US" sz="3600"/>
              <a:t>QPJG</a:t>
            </a:r>
          </a:p>
          <a:p>
            <a:pPr algn="ctr"/>
            <a:r>
              <a:rPr lang="en-US" sz="3600"/>
              <a:t>WETL</a:t>
            </a:r>
          </a:p>
        </p:txBody>
      </p:sp>
      <p:sp>
        <p:nvSpPr>
          <p:cNvPr id="10" name="TextBox 9">
            <a:extLst>
              <a:ext uri="{FF2B5EF4-FFF2-40B4-BE49-F238E27FC236}">
                <a16:creationId xmlns:a16="http://schemas.microsoft.com/office/drawing/2014/main" id="{69DBDC1E-A77D-DB4D-BDB8-AD0CCDD7B7ED}"/>
              </a:ext>
            </a:extLst>
          </p:cNvPr>
          <p:cNvSpPr txBox="1"/>
          <p:nvPr/>
        </p:nvSpPr>
        <p:spPr>
          <a:xfrm>
            <a:off x="7425861" y="5336037"/>
            <a:ext cx="3054041" cy="369332"/>
          </a:xfrm>
          <a:prstGeom prst="rect">
            <a:avLst/>
          </a:prstGeom>
          <a:noFill/>
        </p:spPr>
        <p:txBody>
          <a:bodyPr wrap="none" rtlCol="0">
            <a:spAutoFit/>
          </a:bodyPr>
          <a:lstStyle/>
          <a:p>
            <a:r>
              <a:rPr lang="en-US"/>
              <a:t>Which line is the odd one out?</a:t>
            </a:r>
          </a:p>
        </p:txBody>
      </p:sp>
    </p:spTree>
    <p:extLst>
      <p:ext uri="{BB962C8B-B14F-4D97-AF65-F5344CB8AC3E}">
        <p14:creationId xmlns:p14="http://schemas.microsoft.com/office/powerpoint/2010/main" val="3884474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488" y="276586"/>
            <a:ext cx="1899251" cy="461422"/>
          </a:xfrm>
          <a:prstGeom prst="rect">
            <a:avLst/>
          </a:prstGeom>
        </p:spPr>
      </p:pic>
      <p:pic>
        <p:nvPicPr>
          <p:cNvPr id="6" name="Picture 5">
            <a:extLst>
              <a:ext uri="{FF2B5EF4-FFF2-40B4-BE49-F238E27FC236}">
                <a16:creationId xmlns:a16="http://schemas.microsoft.com/office/drawing/2014/main" id="{C2565C62-85E5-8349-895B-EE169A3B2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336651" cy="6939366"/>
          </a:xfrm>
          <a:prstGeom prst="rect">
            <a:avLst/>
          </a:prstGeom>
        </p:spPr>
      </p:pic>
      <p:pic>
        <p:nvPicPr>
          <p:cNvPr id="7" name="Picture 6">
            <a:extLst>
              <a:ext uri="{FF2B5EF4-FFF2-40B4-BE49-F238E27FC236}">
                <a16:creationId xmlns:a16="http://schemas.microsoft.com/office/drawing/2014/main" id="{7B0DEE0E-A9C4-BB49-80C3-B2C0A6D86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
        <p:nvSpPr>
          <p:cNvPr id="2" name="Rectangle 1">
            <a:extLst>
              <a:ext uri="{FF2B5EF4-FFF2-40B4-BE49-F238E27FC236}">
                <a16:creationId xmlns:a16="http://schemas.microsoft.com/office/drawing/2014/main" id="{FAE23C6E-22DE-BA43-A8C7-38ED9946D2A4}"/>
              </a:ext>
            </a:extLst>
          </p:cNvPr>
          <p:cNvSpPr/>
          <p:nvPr/>
        </p:nvSpPr>
        <p:spPr>
          <a:xfrm>
            <a:off x="3048000" y="2613392"/>
            <a:ext cx="6096000" cy="1754326"/>
          </a:xfrm>
          <a:prstGeom prst="rect">
            <a:avLst/>
          </a:prstGeom>
        </p:spPr>
        <p:txBody>
          <a:bodyPr>
            <a:spAutoFit/>
          </a:bodyPr>
          <a:lstStyle/>
          <a:p>
            <a:pPr algn="ctr"/>
            <a:r>
              <a:rPr lang="en-GB" sz="3600">
                <a:solidFill>
                  <a:srgbClr val="127076"/>
                </a:solidFill>
                <a:latin typeface="Arial" panose="020B0604020202020204" pitchFamily="34" charset="0"/>
              </a:rPr>
              <a:t>Manual Testing</a:t>
            </a:r>
            <a:endParaRPr lang="en-GB" sz="3600"/>
          </a:p>
          <a:p>
            <a:pPr algn="ctr"/>
            <a:r>
              <a:rPr lang="en-GB"/>
              <a:t>Exercise in pairs</a:t>
            </a:r>
            <a:br>
              <a:rPr lang="en-GB"/>
            </a:br>
            <a:endParaRPr lang="en-GB"/>
          </a:p>
          <a:p>
            <a:pPr algn="ctr"/>
            <a:endParaRPr lang="en-GB"/>
          </a:p>
          <a:p>
            <a:pPr algn="ctr"/>
            <a:endParaRPr lang="en-US"/>
          </a:p>
        </p:txBody>
      </p:sp>
    </p:spTree>
    <p:extLst>
      <p:ext uri="{BB962C8B-B14F-4D97-AF65-F5344CB8AC3E}">
        <p14:creationId xmlns:p14="http://schemas.microsoft.com/office/powerpoint/2010/main" val="748982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981C14-9006-0EAE-50E9-1F9C84B1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A409A226-E5AD-234F-BD2B-013E1DEA95AA}"/>
              </a:ext>
            </a:extLst>
          </p:cNvPr>
          <p:cNvSpPr/>
          <p:nvPr/>
        </p:nvSpPr>
        <p:spPr>
          <a:xfrm>
            <a:off x="742709" y="1912328"/>
            <a:ext cx="10706582" cy="1908215"/>
          </a:xfrm>
          <a:prstGeom prst="rect">
            <a:avLst/>
          </a:prstGeom>
        </p:spPr>
        <p:txBody>
          <a:bodyPr wrap="square" anchor="t">
            <a:spAutoFit/>
          </a:bodyPr>
          <a:lstStyle/>
          <a:p>
            <a:endParaRPr lang="en-GB" sz="2000">
              <a:solidFill>
                <a:srgbClr val="127076"/>
              </a:solidFill>
              <a:latin typeface="Arial" panose="020B0604020202020204" pitchFamily="34" charset="0"/>
            </a:endParaRPr>
          </a:p>
          <a:p>
            <a:endParaRPr lang="en-GB" sz="2000">
              <a:solidFill>
                <a:srgbClr val="127076"/>
              </a:solidFill>
              <a:latin typeface="Arial" panose="020B0604020202020204" pitchFamily="34" charset="0"/>
            </a:endParaRPr>
          </a:p>
          <a:p>
            <a:endParaRPr lang="en-GB" sz="2000">
              <a:solidFill>
                <a:srgbClr val="127076"/>
              </a:solidFill>
              <a:latin typeface="Arial" panose="020B0604020202020204" pitchFamily="34" charset="0"/>
            </a:endParaRPr>
          </a:p>
          <a:p>
            <a:endParaRPr lang="en-GB" sz="2000">
              <a:solidFill>
                <a:srgbClr val="127076"/>
              </a:solidFill>
              <a:latin typeface="Arial" panose="020B0604020202020204" pitchFamily="34" charset="0"/>
            </a:endParaRPr>
          </a:p>
          <a:p>
            <a:endParaRPr lang="en-GB" sz="2000">
              <a:solidFill>
                <a:srgbClr val="127076"/>
              </a:solidFill>
              <a:latin typeface="Arial" panose="020B0604020202020204" pitchFamily="34" charset="0"/>
            </a:endParaRPr>
          </a:p>
          <a:p>
            <a:endParaRPr lang="en-GB"/>
          </a:p>
        </p:txBody>
      </p:sp>
      <p:sp>
        <p:nvSpPr>
          <p:cNvPr id="6" name="Content Placeholder 5">
            <a:extLst>
              <a:ext uri="{FF2B5EF4-FFF2-40B4-BE49-F238E27FC236}">
                <a16:creationId xmlns:a16="http://schemas.microsoft.com/office/drawing/2014/main" id="{A346E763-FEC1-8445-902B-07E362B09818}"/>
              </a:ext>
            </a:extLst>
          </p:cNvPr>
          <p:cNvSpPr>
            <a:spLocks noGrp="1"/>
          </p:cNvSpPr>
          <p:nvPr>
            <p:ph idx="1"/>
          </p:nvPr>
        </p:nvSpPr>
        <p:spPr>
          <a:xfrm>
            <a:off x="838200" y="1574157"/>
            <a:ext cx="10515600" cy="4602806"/>
          </a:xfrm>
        </p:spPr>
        <p:txBody>
          <a:bodyPr vert="horz" lIns="91440" tIns="45720" rIns="91440" bIns="45720" rtlCol="0" anchor="t">
            <a:normAutofit/>
          </a:bodyPr>
          <a:lstStyle/>
          <a:p>
            <a:pPr fontAlgn="base">
              <a:buFont typeface="Arial" panose="020B0604020202020204" pitchFamily="34" charset="0"/>
              <a:buChar char="•"/>
            </a:pPr>
            <a:r>
              <a:rPr lang="en-GB">
                <a:solidFill>
                  <a:srgbClr val="595959"/>
                </a:solidFill>
                <a:latin typeface="Arial"/>
                <a:cs typeface="Arial"/>
              </a:rPr>
              <a:t>  Code review</a:t>
            </a:r>
          </a:p>
          <a:p>
            <a:pPr fontAlgn="base">
              <a:buFont typeface="Arial" panose="020B0604020202020204" pitchFamily="34" charset="0"/>
              <a:buChar char="•"/>
            </a:pPr>
            <a:r>
              <a:rPr lang="en-GB">
                <a:solidFill>
                  <a:srgbClr val="595959"/>
                </a:solidFill>
                <a:latin typeface="Arial"/>
                <a:cs typeface="Arial"/>
              </a:rPr>
              <a:t>  Running by hand and checking it does what it should</a:t>
            </a:r>
          </a:p>
          <a:p>
            <a:pPr fontAlgn="base">
              <a:buFont typeface="Arial" panose="020B0604020202020204" pitchFamily="34" charset="0"/>
              <a:buChar char="•"/>
            </a:pPr>
            <a:r>
              <a:rPr lang="en-GB">
                <a:solidFill>
                  <a:srgbClr val="595959"/>
                </a:solidFill>
                <a:latin typeface="Arial"/>
                <a:cs typeface="Arial"/>
              </a:rPr>
              <a:t>  Time-consuming if you need to do it more than once</a:t>
            </a:r>
          </a:p>
          <a:p>
            <a:pPr>
              <a:buFont typeface="Arial" panose="020B0604020202020204" pitchFamily="34" charset="0"/>
              <a:buChar char="•"/>
            </a:pPr>
            <a:r>
              <a:rPr lang="en-GB">
                <a:solidFill>
                  <a:srgbClr val="595959"/>
                </a:solidFill>
                <a:latin typeface="Arial"/>
                <a:cs typeface="Arial"/>
              </a:rPr>
              <a:t>  Write and maintain manual test cases if you want tests to be repeatable</a:t>
            </a:r>
            <a:endParaRPr lang="en-GB">
              <a:solidFill>
                <a:srgbClr val="595959"/>
              </a:solidFill>
              <a:latin typeface="Arial" panose="020B0604020202020204" pitchFamily="34" charset="0"/>
              <a:cs typeface="Arial"/>
            </a:endParaRPr>
          </a:p>
          <a:p>
            <a:pPr fontAlgn="base">
              <a:buFont typeface="Arial" panose="020B0604020202020204" pitchFamily="34" charset="0"/>
              <a:buChar char="•"/>
            </a:pPr>
            <a:r>
              <a:rPr lang="en-GB">
                <a:solidFill>
                  <a:srgbClr val="595959"/>
                </a:solidFill>
                <a:latin typeface="Arial"/>
                <a:cs typeface="Arial"/>
              </a:rPr>
              <a:t>  May not pick up knock-on effects in complex systems</a:t>
            </a:r>
          </a:p>
          <a:p>
            <a:pPr fontAlgn="base">
              <a:buFont typeface="Arial" panose="020B0604020202020204" pitchFamily="34" charset="0"/>
              <a:buChar char="•"/>
            </a:pPr>
            <a:r>
              <a:rPr lang="en-GB">
                <a:solidFill>
                  <a:srgbClr val="595959"/>
                </a:solidFill>
                <a:latin typeface="Arial"/>
                <a:cs typeface="Arial"/>
              </a:rPr>
              <a:t>  Maybe we should look at automated testing...</a:t>
            </a:r>
          </a:p>
        </p:txBody>
      </p:sp>
      <p:sp>
        <p:nvSpPr>
          <p:cNvPr id="3" name="Title 2">
            <a:extLst>
              <a:ext uri="{FF2B5EF4-FFF2-40B4-BE49-F238E27FC236}">
                <a16:creationId xmlns:a16="http://schemas.microsoft.com/office/drawing/2014/main" id="{9F76A3AC-E123-C04D-A05C-5B8D94326EC9}"/>
              </a:ext>
            </a:extLst>
          </p:cNvPr>
          <p:cNvSpPr>
            <a:spLocks noGrp="1"/>
          </p:cNvSpPr>
          <p:nvPr>
            <p:ph type="title"/>
          </p:nvPr>
        </p:nvSpPr>
        <p:spPr>
          <a:xfrm>
            <a:off x="838200" y="365125"/>
            <a:ext cx="10515600" cy="1095069"/>
          </a:xfrm>
        </p:spPr>
        <p:txBody>
          <a:bodyPr/>
          <a:lstStyle/>
          <a:p>
            <a:r>
              <a:rPr lang="en-GB">
                <a:solidFill>
                  <a:srgbClr val="127076"/>
                </a:solidFill>
                <a:latin typeface="Arial"/>
                <a:cs typeface="Arial"/>
              </a:rPr>
              <a:t>Manual Testing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9098" y="6044339"/>
            <a:ext cx="1899251" cy="461422"/>
          </a:xfrm>
          <a:prstGeom prst="rect">
            <a:avLst/>
          </a:prstGeom>
        </p:spPr>
      </p:pic>
    </p:spTree>
    <p:extLst>
      <p:ext uri="{BB962C8B-B14F-4D97-AF65-F5344CB8AC3E}">
        <p14:creationId xmlns:p14="http://schemas.microsoft.com/office/powerpoint/2010/main" val="577325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39ea61a-be11-4fcb-83fc-777c12da7dd0">
      <UserInfo>
        <DisplayName>Paul Munday (Co-op Technology)</DisplayName>
        <AccountId>74</AccountId>
        <AccountType/>
      </UserInfo>
      <UserInfo>
        <DisplayName>Eleanor Gausden (Co-op Technology)</DisplayName>
        <AccountId>15</AccountId>
        <AccountType/>
      </UserInfo>
      <UserInfo>
        <DisplayName>Rhian Cotter (Co-op Technology)</DisplayName>
        <AccountId>11</AccountId>
        <AccountType/>
      </UserInfo>
      <UserInfo>
        <DisplayName>Richard Henderson (Co-op Technology)</DisplayName>
        <AccountId>14</AccountId>
        <AccountType/>
      </UserInfo>
      <UserInfo>
        <DisplayName>Gemma Cameron (Co-op Technology)</DisplayName>
        <AccountId>17</AccountId>
        <AccountType/>
      </UserInfo>
      <UserInfo>
        <DisplayName>Satish Pokala (Co-op Technology)</DisplayName>
        <AccountId>127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610DCC76E820F42B3C3066F004BF792" ma:contentTypeVersion="4" ma:contentTypeDescription="Create a new document." ma:contentTypeScope="" ma:versionID="a57f6ecb22c86bc1770c4fd2f0bad38d">
  <xsd:schema xmlns:xsd="http://www.w3.org/2001/XMLSchema" xmlns:xs="http://www.w3.org/2001/XMLSchema" xmlns:p="http://schemas.microsoft.com/office/2006/metadata/properties" xmlns:ns2="10a34094-b8e9-489c-8f97-1bab8c51dc4a" xmlns:ns3="939ea61a-be11-4fcb-83fc-777c12da7dd0" targetNamespace="http://schemas.microsoft.com/office/2006/metadata/properties" ma:root="true" ma:fieldsID="ab2de6476046a0392c2d9e13d4434712" ns2:_="" ns3:_="">
    <xsd:import namespace="10a34094-b8e9-489c-8f97-1bab8c51dc4a"/>
    <xsd:import namespace="939ea61a-be11-4fcb-83fc-777c12da7dd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a34094-b8e9-489c-8f97-1bab8c51dc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39ea61a-be11-4fcb-83fc-777c12da7d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A5EA40-0E51-4BAE-A947-4804A70CDC80}">
  <ds:schemaRefs>
    <ds:schemaRef ds:uri="10a34094-b8e9-489c-8f97-1bab8c51dc4a"/>
    <ds:schemaRef ds:uri="939ea61a-be11-4fcb-83fc-777c12da7d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AE4C221-2201-478E-8801-5EE34AB13218}">
  <ds:schemaRefs>
    <ds:schemaRef ds:uri="10a34094-b8e9-489c-8f97-1bab8c51dc4a"/>
    <ds:schemaRef ds:uri="939ea61a-be11-4fcb-83fc-777c12da7d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FD8F1B-F5DB-4D91-9C40-BEFBEF99BB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58</Slides>
  <Notes>58</Notes>
  <HiddenSlides>0</HiddenSlide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PowerPoint Presentation</vt:lpstr>
      <vt:lpstr>PowerPoint Presentation</vt:lpstr>
      <vt:lpstr>PowerPoint Presentation</vt:lpstr>
      <vt:lpstr>PowerPoint Presentation</vt:lpstr>
      <vt:lpstr>PowerPoint Presentation</vt:lpstr>
      <vt:lpstr>What testing do I need to do?</vt:lpstr>
      <vt:lpstr>Logical Thinking</vt:lpstr>
      <vt:lpstr>PowerPoint Presentation</vt:lpstr>
      <vt:lpstr>Manual Testing</vt:lpstr>
      <vt:lpstr>Static  Checking</vt:lpstr>
      <vt:lpstr>PowerPoint Presentation</vt:lpstr>
      <vt:lpstr>Unit Testing</vt:lpstr>
      <vt:lpstr>PowerPoint Presentation</vt:lpstr>
      <vt:lpstr>What makes a good test?</vt:lpstr>
      <vt:lpstr>Testing the Bigger Picture</vt:lpstr>
      <vt:lpstr>What is an Integration Test?</vt:lpstr>
      <vt:lpstr>Integration Testing</vt:lpstr>
      <vt:lpstr>2 Unit Tests 0 Integration tests</vt:lpstr>
      <vt:lpstr>Acceptance Tests </vt:lpstr>
      <vt:lpstr>BDD</vt:lpstr>
      <vt:lpstr>BDD?</vt:lpstr>
      <vt:lpstr>User Interface Testing</vt:lpstr>
      <vt:lpstr>Usability</vt:lpstr>
      <vt:lpstr>PowerPoint Presentation</vt:lpstr>
      <vt:lpstr>Compatibility</vt:lpstr>
      <vt:lpstr>End to End tests</vt:lpstr>
      <vt:lpstr>Other kinds of testing Do you know what they are and why we do them?</vt:lpstr>
      <vt:lpstr>Who’s responsible  for Quality</vt:lpstr>
      <vt:lpstr>PowerPoint Presentation</vt:lpstr>
      <vt:lpstr>Costly bugs</vt:lpstr>
      <vt:lpstr>Checking vs Bug hunting</vt:lpstr>
      <vt:lpstr>Regression testing</vt:lpstr>
      <vt:lpstr>PowerPoint Presentation</vt:lpstr>
      <vt:lpstr>PowerPoint Presentation</vt:lpstr>
      <vt:lpstr>Exploratory Testing</vt:lpstr>
      <vt:lpstr>Accessibility Testing</vt:lpstr>
      <vt:lpstr>PowerPoint Presentation</vt:lpstr>
      <vt:lpstr>PowerPoint Presentation</vt:lpstr>
      <vt:lpstr>PowerPoint Presentation</vt:lpstr>
      <vt:lpstr>PowerPoint Presentation</vt:lpstr>
      <vt:lpstr>PowerPoint Presentation</vt:lpstr>
      <vt:lpstr>Mock Objects</vt:lpstr>
      <vt:lpstr>Contract Testing</vt:lpstr>
      <vt:lpstr>Mocking at home</vt:lpstr>
      <vt:lpstr>Test Doubles (a.k.a. mocks) </vt:lpstr>
      <vt:lpstr>Fakes </vt:lpstr>
      <vt:lpstr>Stubs </vt:lpstr>
      <vt:lpstr>Mocks </vt:lpstr>
      <vt:lpstr>"Only mock what you own" </vt:lpstr>
      <vt:lpstr>"Only mock what you own" </vt:lpstr>
      <vt:lpstr>"Only mock what you own" </vt:lpstr>
      <vt:lpstr>PowerPoint Presentation</vt:lpstr>
      <vt:lpstr>A practical exercise </vt:lpstr>
      <vt:lpstr>A practical exercise </vt:lpstr>
      <vt:lpstr>Testing your front end with automated tests </vt:lpstr>
      <vt:lpstr>Selenium IDE</vt:lpstr>
      <vt:lpstr>What to do now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 Furniss (Digital Engineering)</dc:creator>
  <cp:revision>4</cp:revision>
  <cp:lastPrinted>2019-10-15T14:11:00Z</cp:lastPrinted>
  <dcterms:created xsi:type="dcterms:W3CDTF">2019-10-08T11:39:12Z</dcterms:created>
  <dcterms:modified xsi:type="dcterms:W3CDTF">2022-05-27T10:00:21Z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0x0101006610DCC76E820F42B3C3066F004BF792</vt:lpwstr>
  </property>
</Properties>
</file>